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36"/>
  </p:handoutMasterIdLst>
  <p:sldIdLst>
    <p:sldId id="265" r:id="rId2"/>
    <p:sldId id="266" r:id="rId3"/>
    <p:sldId id="276" r:id="rId4"/>
    <p:sldId id="277" r:id="rId5"/>
    <p:sldId id="278" r:id="rId6"/>
    <p:sldId id="279" r:id="rId7"/>
    <p:sldId id="259" r:id="rId8"/>
    <p:sldId id="260" r:id="rId9"/>
    <p:sldId id="261" r:id="rId10"/>
    <p:sldId id="262" r:id="rId11"/>
    <p:sldId id="272" r:id="rId12"/>
    <p:sldId id="268" r:id="rId13"/>
    <p:sldId id="269" r:id="rId14"/>
    <p:sldId id="270" r:id="rId15"/>
    <p:sldId id="289" r:id="rId16"/>
    <p:sldId id="274" r:id="rId17"/>
    <p:sldId id="271" r:id="rId18"/>
    <p:sldId id="288" r:id="rId19"/>
    <p:sldId id="280" r:id="rId20"/>
    <p:sldId id="283" r:id="rId21"/>
    <p:sldId id="281" r:id="rId22"/>
    <p:sldId id="291" r:id="rId23"/>
    <p:sldId id="293" r:id="rId24"/>
    <p:sldId id="282" r:id="rId25"/>
    <p:sldId id="290" r:id="rId26"/>
    <p:sldId id="292" r:id="rId27"/>
    <p:sldId id="284" r:id="rId28"/>
    <p:sldId id="295" r:id="rId29"/>
    <p:sldId id="298" r:id="rId30"/>
    <p:sldId id="286" r:id="rId31"/>
    <p:sldId id="300" r:id="rId32"/>
    <p:sldId id="299" r:id="rId33"/>
    <p:sldId id="287" r:id="rId34"/>
    <p:sldId id="301" r:id="rId3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Main" id="{C08BD079-B6F9-49E7-869F-CF4D41F94FBB}">
          <p14:sldIdLst>
            <p14:sldId id="265"/>
            <p14:sldId id="266"/>
          </p14:sldIdLst>
        </p14:section>
        <p14:section name="1. Login" id="{9C5F3FD9-AF1F-4C40-96FF-156A4EC7C21B}">
          <p14:sldIdLst>
            <p14:sldId id="276"/>
            <p14:sldId id="277"/>
            <p14:sldId id="278"/>
            <p14:sldId id="279"/>
          </p14:sldIdLst>
        </p14:section>
        <p14:section name="2. Visitor Portal" id="{90007E99-301D-4B34-BB90-8F7D8CDC97A0}">
          <p14:sldIdLst>
            <p14:sldId id="259"/>
            <p14:sldId id="260"/>
            <p14:sldId id="261"/>
            <p14:sldId id="262"/>
          </p14:sldIdLst>
        </p14:section>
        <p14:section name="3. Parking Portal" id="{34020789-A8AB-4F36-A7EE-4989942DF820}">
          <p14:sldIdLst>
            <p14:sldId id="272"/>
            <p14:sldId id="268"/>
            <p14:sldId id="269"/>
            <p14:sldId id="270"/>
            <p14:sldId id="289"/>
            <p14:sldId id="274"/>
            <p14:sldId id="271"/>
            <p14:sldId id="288"/>
          </p14:sldIdLst>
        </p14:section>
        <p14:section name="4. Truck Portal" id="{DBC4265A-79C8-45C5-97B1-24C36FE23B27}">
          <p14:sldIdLst>
            <p14:sldId id="280"/>
            <p14:sldId id="283"/>
            <p14:sldId id="281"/>
            <p14:sldId id="291"/>
            <p14:sldId id="293"/>
            <p14:sldId id="282"/>
            <p14:sldId id="290"/>
            <p14:sldId id="292"/>
          </p14:sldIdLst>
        </p14:section>
        <p14:section name="5. Delivery Portal" id="{67C28A13-8BF6-4067-ADF9-2787F3E78DD5}">
          <p14:sldIdLst>
            <p14:sldId id="284"/>
            <p14:sldId id="295"/>
            <p14:sldId id="298"/>
            <p14:sldId id="286"/>
            <p14:sldId id="300"/>
            <p14:sldId id="299"/>
            <p14:sldId id="287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1ED2"/>
    <a:srgbClr val="AC9E25"/>
    <a:srgbClr val="464133"/>
    <a:srgbClr val="B6E8F3"/>
    <a:srgbClr val="CFF0F7"/>
    <a:srgbClr val="D9C7FD"/>
    <a:srgbClr val="7430F8"/>
    <a:srgbClr val="E61351"/>
    <a:srgbClr val="FFFFFF"/>
    <a:srgbClr val="E52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6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370A1-EFF4-8F0F-8004-F651F9A499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D929-ABD2-B4C0-CF58-EBA6C24530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4837D-CD12-44C6-B0EA-1E68FCDF49ED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3BEF-9C80-076C-7C3D-C800C806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C1F08-8248-D075-FB0B-2F45B041F7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CCD69-4490-44B3-8FF4-D84948D1E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72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67CEB1-345E-0610-E93F-5F345F8F2580}"/>
              </a:ext>
            </a:extLst>
          </p:cNvPr>
          <p:cNvCxnSpPr>
            <a:cxnSpLocks/>
          </p:cNvCxnSpPr>
          <p:nvPr userDrawn="1"/>
        </p:nvCxnSpPr>
        <p:spPr>
          <a:xfrm>
            <a:off x="0" y="67511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4F0706-3809-F818-05C5-DCB8AC4326FD}"/>
              </a:ext>
            </a:extLst>
          </p:cNvPr>
          <p:cNvSpPr/>
          <p:nvPr userDrawn="1"/>
        </p:nvSpPr>
        <p:spPr>
          <a:xfrm>
            <a:off x="8933697" y="166434"/>
            <a:ext cx="838911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LGETN R&amp;D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Eunbi Yoon</a:t>
            </a:r>
          </a:p>
        </p:txBody>
      </p:sp>
    </p:spTree>
    <p:extLst>
      <p:ext uri="{BB962C8B-B14F-4D97-AF65-F5344CB8AC3E}">
        <p14:creationId xmlns:p14="http://schemas.microsoft.com/office/powerpoint/2010/main" val="125892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5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4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8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5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1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3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6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3ACB-26AD-4882-99DC-05BA84985D4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7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10.225.2.86/admi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://10.225.2.86/admi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eunbi1.yoon@lge.com" TargetMode="External"/><Relationship Id="rId7" Type="http://schemas.openxmlformats.org/officeDocument/2006/relationships/image" Target="../media/image93.png"/><Relationship Id="rId2" Type="http://schemas.openxmlformats.org/officeDocument/2006/relationships/hyperlink" Target="http://10.225.2.86/admi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eunbi1.yoon@lge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4050706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0. Security Center 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7BB0D-CE2A-C9F3-7392-DD3DE72177B0}"/>
              </a:ext>
            </a:extLst>
          </p:cNvPr>
          <p:cNvSpPr/>
          <p:nvPr/>
        </p:nvSpPr>
        <p:spPr>
          <a:xfrm>
            <a:off x="307456" y="788844"/>
            <a:ext cx="9178375" cy="757945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should log in to access this website and if you are logout it when you click some buttons to move page you will connect to login page automatically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log in, it shows your authority, First and Last name on the Top Right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Website has two types of accounts authority, Admin and User. User Authority is approval requester and Admin Authority is approver, usually security member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6120D0-6853-762A-B3F4-1E74264F53E4}"/>
              </a:ext>
            </a:extLst>
          </p:cNvPr>
          <p:cNvSpPr/>
          <p:nvPr/>
        </p:nvSpPr>
        <p:spPr>
          <a:xfrm>
            <a:off x="440750" y="2451961"/>
            <a:ext cx="759297" cy="251743"/>
          </a:xfrm>
          <a:prstGeom prst="rect">
            <a:avLst/>
          </a:prstGeom>
          <a:noFill/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5A1ED2"/>
                </a:solidFill>
                <a:latin typeface="Arial Narrow" panose="020B0606020202030204" pitchFamily="34" charset="0"/>
              </a:rPr>
              <a:t>Account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C210BF-282C-E880-FEE8-76E87B750F64}"/>
              </a:ext>
            </a:extLst>
          </p:cNvPr>
          <p:cNvSpPr/>
          <p:nvPr/>
        </p:nvSpPr>
        <p:spPr>
          <a:xfrm>
            <a:off x="1904622" y="1991049"/>
            <a:ext cx="759297" cy="251743"/>
          </a:xfrm>
          <a:prstGeom prst="rect">
            <a:avLst/>
          </a:prstGeom>
          <a:noFill/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5A1ED2"/>
                </a:solidFill>
                <a:latin typeface="Arial Narrow" panose="020B0606020202030204" pitchFamily="34" charset="0"/>
              </a:rPr>
              <a:t>Manager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C637B6-1552-6C57-D35F-EE7BFE6CAB5B}"/>
              </a:ext>
            </a:extLst>
          </p:cNvPr>
          <p:cNvSpPr/>
          <p:nvPr/>
        </p:nvSpPr>
        <p:spPr>
          <a:xfrm>
            <a:off x="1913083" y="2918541"/>
            <a:ext cx="759297" cy="251743"/>
          </a:xfrm>
          <a:prstGeom prst="rect">
            <a:avLst/>
          </a:prstGeom>
          <a:noFill/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5A1ED2"/>
                </a:solidFill>
                <a:latin typeface="Arial Narrow" panose="020B0606020202030204" pitchFamily="34" charset="0"/>
              </a:rPr>
              <a:t>User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7F553E-32D8-D861-96A4-3F33AE54815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1200047" y="2116921"/>
            <a:ext cx="704575" cy="460912"/>
          </a:xfrm>
          <a:prstGeom prst="straightConnector1">
            <a:avLst/>
          </a:prstGeom>
          <a:ln w="28575"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5AE360-3B56-4665-63B4-0A242840F56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200047" y="2577833"/>
            <a:ext cx="713036" cy="466580"/>
          </a:xfrm>
          <a:prstGeom prst="straightConnector1">
            <a:avLst/>
          </a:prstGeom>
          <a:ln w="28575"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E5D0BBE-47BE-A0F0-5901-DCBDB33E594B}"/>
              </a:ext>
            </a:extLst>
          </p:cNvPr>
          <p:cNvSpPr/>
          <p:nvPr/>
        </p:nvSpPr>
        <p:spPr>
          <a:xfrm>
            <a:off x="4351203" y="2541166"/>
            <a:ext cx="951671" cy="399986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Security Center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1C23E4-485B-4AA9-448F-4B687EE27168}"/>
              </a:ext>
            </a:extLst>
          </p:cNvPr>
          <p:cNvSpPr/>
          <p:nvPr/>
        </p:nvSpPr>
        <p:spPr>
          <a:xfrm>
            <a:off x="5971177" y="2034604"/>
            <a:ext cx="1170949" cy="251743"/>
          </a:xfrm>
          <a:prstGeom prst="rect">
            <a:avLst/>
          </a:prstGeom>
          <a:solidFill>
            <a:srgbClr val="5A1ED2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Visitor Portal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942DBA-D791-B432-BA6D-FF504C10958C}"/>
              </a:ext>
            </a:extLst>
          </p:cNvPr>
          <p:cNvSpPr/>
          <p:nvPr/>
        </p:nvSpPr>
        <p:spPr>
          <a:xfrm>
            <a:off x="5971178" y="2809469"/>
            <a:ext cx="1170949" cy="251743"/>
          </a:xfrm>
          <a:prstGeom prst="rect">
            <a:avLst/>
          </a:prstGeom>
          <a:solidFill>
            <a:srgbClr val="5A1ED2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Truck Portal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D14738-7F50-7718-EDD5-2514B7251147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5302874" y="2160476"/>
            <a:ext cx="668303" cy="580683"/>
          </a:xfrm>
          <a:prstGeom prst="straightConnector1">
            <a:avLst/>
          </a:prstGeom>
          <a:ln w="28575">
            <a:solidFill>
              <a:srgbClr val="7430F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B30974-9996-7A93-4EA6-28922214BC68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302874" y="2775343"/>
            <a:ext cx="668304" cy="159998"/>
          </a:xfrm>
          <a:prstGeom prst="straightConnector1">
            <a:avLst/>
          </a:prstGeom>
          <a:ln w="28575">
            <a:solidFill>
              <a:srgbClr val="7430F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15DC3DD-16BA-D1F0-4D25-500C7F0F4354}"/>
              </a:ext>
            </a:extLst>
          </p:cNvPr>
          <p:cNvSpPr/>
          <p:nvPr/>
        </p:nvSpPr>
        <p:spPr>
          <a:xfrm>
            <a:off x="5971179" y="2415294"/>
            <a:ext cx="1170947" cy="251743"/>
          </a:xfrm>
          <a:prstGeom prst="rect">
            <a:avLst/>
          </a:prstGeom>
          <a:solidFill>
            <a:srgbClr val="5A1ED2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Parking Portal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A3CEEAD-7B4B-5D5C-4DC5-55B014B9545C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 flipV="1">
            <a:off x="5302874" y="2541166"/>
            <a:ext cx="668305" cy="199993"/>
          </a:xfrm>
          <a:prstGeom prst="straightConnector1">
            <a:avLst/>
          </a:prstGeom>
          <a:ln w="28575">
            <a:solidFill>
              <a:srgbClr val="7430F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8303482-E375-E293-A752-256B556EE629}"/>
              </a:ext>
            </a:extLst>
          </p:cNvPr>
          <p:cNvSpPr/>
          <p:nvPr/>
        </p:nvSpPr>
        <p:spPr>
          <a:xfrm>
            <a:off x="5971178" y="3180442"/>
            <a:ext cx="1170949" cy="251743"/>
          </a:xfrm>
          <a:prstGeom prst="rect">
            <a:avLst/>
          </a:prstGeom>
          <a:solidFill>
            <a:srgbClr val="5A1ED2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Delivery Portal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22357B-DE2B-7676-4F24-518CD62F11F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302874" y="2775343"/>
            <a:ext cx="668304" cy="530971"/>
          </a:xfrm>
          <a:prstGeom prst="straightConnector1">
            <a:avLst/>
          </a:prstGeom>
          <a:ln w="28575">
            <a:solidFill>
              <a:srgbClr val="7430F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5BCDE55-3386-08BC-5F54-46C63A096171}"/>
              </a:ext>
            </a:extLst>
          </p:cNvPr>
          <p:cNvSpPr/>
          <p:nvPr/>
        </p:nvSpPr>
        <p:spPr>
          <a:xfrm>
            <a:off x="307455" y="1616257"/>
            <a:ext cx="9178375" cy="2177454"/>
          </a:xfrm>
          <a:prstGeom prst="rect">
            <a:avLst/>
          </a:prstGeom>
          <a:noFill/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1C1D9D-A0B5-AF84-E6ED-EED38BADA9E9}"/>
              </a:ext>
            </a:extLst>
          </p:cNvPr>
          <p:cNvSpPr/>
          <p:nvPr/>
        </p:nvSpPr>
        <p:spPr>
          <a:xfrm>
            <a:off x="307456" y="1618773"/>
            <a:ext cx="508210" cy="298900"/>
          </a:xfrm>
          <a:prstGeom prst="rect">
            <a:avLst/>
          </a:prstGeom>
          <a:solidFill>
            <a:srgbClr val="7430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Arial Narrow" panose="020B0606020202030204" pitchFamily="34" charset="0"/>
              </a:rPr>
              <a:t>Map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DE912BC-2D84-6D26-31F0-ECB8E86C69CB}"/>
              </a:ext>
            </a:extLst>
          </p:cNvPr>
          <p:cNvSpPr/>
          <p:nvPr/>
        </p:nvSpPr>
        <p:spPr>
          <a:xfrm>
            <a:off x="2668723" y="1980719"/>
            <a:ext cx="1666132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Building Manager,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SHEE Team PIC, Developer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8C36C2-5E28-77F4-7D7E-0FE9300FCDA3}"/>
              </a:ext>
            </a:extLst>
          </p:cNvPr>
          <p:cNvSpPr/>
          <p:nvPr/>
        </p:nvSpPr>
        <p:spPr>
          <a:xfrm>
            <a:off x="1887790" y="2445538"/>
            <a:ext cx="776130" cy="251743"/>
          </a:xfrm>
          <a:prstGeom prst="rect">
            <a:avLst/>
          </a:prstGeom>
          <a:noFill/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5A1ED2"/>
                </a:solidFill>
                <a:latin typeface="Arial Narrow" panose="020B0606020202030204" pitchFamily="34" charset="0"/>
              </a:rPr>
              <a:t>Admin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E54FBCB-7867-F0E4-2113-9B0E0A323896}"/>
              </a:ext>
            </a:extLst>
          </p:cNvPr>
          <p:cNvCxnSpPr>
            <a:cxnSpLocks/>
            <a:stCxn id="24" idx="3"/>
            <a:endCxn id="78" idx="1"/>
          </p:cNvCxnSpPr>
          <p:nvPr/>
        </p:nvCxnSpPr>
        <p:spPr>
          <a:xfrm flipV="1">
            <a:off x="1200047" y="2571410"/>
            <a:ext cx="687743" cy="6423"/>
          </a:xfrm>
          <a:prstGeom prst="straightConnector1">
            <a:avLst/>
          </a:prstGeom>
          <a:ln w="28575"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C46A38F-6CAE-4ED8-BC48-CEF432809226}"/>
              </a:ext>
            </a:extLst>
          </p:cNvPr>
          <p:cNvSpPr/>
          <p:nvPr/>
        </p:nvSpPr>
        <p:spPr>
          <a:xfrm>
            <a:off x="2672380" y="2431743"/>
            <a:ext cx="1666132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Building Staff,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Gate2 Staff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7B9519E-3F79-AEDF-41D5-9CD344C399EF}"/>
              </a:ext>
            </a:extLst>
          </p:cNvPr>
          <p:cNvSpPr/>
          <p:nvPr/>
        </p:nvSpPr>
        <p:spPr>
          <a:xfrm>
            <a:off x="2685645" y="2918769"/>
            <a:ext cx="1666132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LGETN All Member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6463C3-867A-B953-E81A-05729994488F}"/>
              </a:ext>
            </a:extLst>
          </p:cNvPr>
          <p:cNvSpPr/>
          <p:nvPr/>
        </p:nvSpPr>
        <p:spPr>
          <a:xfrm>
            <a:off x="7219040" y="1676161"/>
            <a:ext cx="1136137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Admin Location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8584742-4B99-3BDA-0EE4-9C3D88137702}"/>
              </a:ext>
            </a:extLst>
          </p:cNvPr>
          <p:cNvSpPr/>
          <p:nvPr/>
        </p:nvSpPr>
        <p:spPr>
          <a:xfrm>
            <a:off x="8479281" y="1693091"/>
            <a:ext cx="671033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Function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19EB3DD-5B06-F052-7DDD-3EA4FF5C73D1}"/>
              </a:ext>
            </a:extLst>
          </p:cNvPr>
          <p:cNvCxnSpPr/>
          <p:nvPr/>
        </p:nvCxnSpPr>
        <p:spPr>
          <a:xfrm>
            <a:off x="8281753" y="1734796"/>
            <a:ext cx="0" cy="16942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6991CB4-8829-17AD-F8DA-49ADBDE5F655}"/>
              </a:ext>
            </a:extLst>
          </p:cNvPr>
          <p:cNvSpPr/>
          <p:nvPr/>
        </p:nvSpPr>
        <p:spPr>
          <a:xfrm>
            <a:off x="7213358" y="1991784"/>
            <a:ext cx="1039498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Building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0BF121F-B2CA-8F21-11AB-04F6C08894A0}"/>
              </a:ext>
            </a:extLst>
          </p:cNvPr>
          <p:cNvSpPr/>
          <p:nvPr/>
        </p:nvSpPr>
        <p:spPr>
          <a:xfrm>
            <a:off x="7213357" y="2389877"/>
            <a:ext cx="1170947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Building,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Gate2 Security 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20B0DB2-E40A-7A99-7E0E-CFF346BF3E2A}"/>
              </a:ext>
            </a:extLst>
          </p:cNvPr>
          <p:cNvSpPr/>
          <p:nvPr/>
        </p:nvSpPr>
        <p:spPr>
          <a:xfrm>
            <a:off x="7239000" y="2806691"/>
            <a:ext cx="1170947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Gate2 Security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10A94BD-76E1-ED8D-3867-1D99B85DC8D3}"/>
              </a:ext>
            </a:extLst>
          </p:cNvPr>
          <p:cNvSpPr/>
          <p:nvPr/>
        </p:nvSpPr>
        <p:spPr>
          <a:xfrm>
            <a:off x="7250139" y="3174345"/>
            <a:ext cx="1170947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Building</a:t>
            </a:r>
          </a:p>
        </p:txBody>
      </p:sp>
      <p:sp>
        <p:nvSpPr>
          <p:cNvPr id="3" name="Action Button: Go Forward or Next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673FA3-9905-E65B-4F32-57155924083B}"/>
              </a:ext>
            </a:extLst>
          </p:cNvPr>
          <p:cNvSpPr/>
          <p:nvPr/>
        </p:nvSpPr>
        <p:spPr>
          <a:xfrm>
            <a:off x="7069817" y="1734797"/>
            <a:ext cx="205960" cy="157376"/>
          </a:xfrm>
          <a:prstGeom prst="actionButtonForwardNext">
            <a:avLst/>
          </a:prstGeom>
          <a:solidFill>
            <a:srgbClr val="D9C7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EB8D0-397C-71E0-E6D0-DEDA6440DAB3}"/>
              </a:ext>
            </a:extLst>
          </p:cNvPr>
          <p:cNvSpPr/>
          <p:nvPr/>
        </p:nvSpPr>
        <p:spPr>
          <a:xfrm>
            <a:off x="8281753" y="2000584"/>
            <a:ext cx="1170947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Visitor Registration, Visitor Parking Pass </a:t>
            </a:r>
            <a:endParaRPr lang="en-US" sz="9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3AB3A8-12AC-2641-D886-81E85B5EB08C}"/>
              </a:ext>
            </a:extLst>
          </p:cNvPr>
          <p:cNvSpPr/>
          <p:nvPr/>
        </p:nvSpPr>
        <p:spPr>
          <a:xfrm>
            <a:off x="8289097" y="2389081"/>
            <a:ext cx="119984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Parking Pass Request, Parking Violator,</a:t>
            </a:r>
          </a:p>
          <a:p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Employee of Month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B1F768-02B4-F133-8873-F4557E04A401}"/>
              </a:ext>
            </a:extLst>
          </p:cNvPr>
          <p:cNvSpPr/>
          <p:nvPr/>
        </p:nvSpPr>
        <p:spPr>
          <a:xfrm>
            <a:off x="8281597" y="2809469"/>
            <a:ext cx="137909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Truck Check-In, Out  </a:t>
            </a:r>
          </a:p>
          <a:p>
            <a:r>
              <a:rPr lang="en-US" sz="900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inked with LX </a:t>
            </a:r>
            <a:r>
              <a:rPr lang="en-US" sz="900" b="0" i="0" dirty="0" err="1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Pantos</a:t>
            </a:r>
            <a:r>
              <a:rPr lang="en-US" sz="900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 USA.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87DB14-D072-2522-AE96-5EA13B2FB705}"/>
              </a:ext>
            </a:extLst>
          </p:cNvPr>
          <p:cNvSpPr/>
          <p:nvPr/>
        </p:nvSpPr>
        <p:spPr>
          <a:xfrm>
            <a:off x="8263911" y="3226643"/>
            <a:ext cx="137909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Generate Package List to Search and Check-Out Package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EF24C-15CC-C2E3-78C5-40222056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724" y="4638245"/>
            <a:ext cx="3017520" cy="1634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6F9171-A9B8-EABC-FAB6-0EBB75B36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" y="4651164"/>
            <a:ext cx="3017520" cy="16354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398121-8C51-0593-2404-ED98D9451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561" y="4652171"/>
            <a:ext cx="3017520" cy="1634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5555BE9-1D3D-76E6-027F-5D52A59A8378}"/>
              </a:ext>
            </a:extLst>
          </p:cNvPr>
          <p:cNvSpPr/>
          <p:nvPr/>
        </p:nvSpPr>
        <p:spPr>
          <a:xfrm>
            <a:off x="329142" y="4640148"/>
            <a:ext cx="1385758" cy="301752"/>
          </a:xfrm>
          <a:prstGeom prst="rect">
            <a:avLst/>
          </a:prstGeom>
          <a:solidFill>
            <a:schemeClr val="bg1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Account Authority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0CB958-056D-4F82-0F33-20B7E45466F4}"/>
              </a:ext>
            </a:extLst>
          </p:cNvPr>
          <p:cNvSpPr/>
          <p:nvPr/>
        </p:nvSpPr>
        <p:spPr>
          <a:xfrm>
            <a:off x="3373499" y="4631287"/>
            <a:ext cx="1385758" cy="301752"/>
          </a:xfrm>
          <a:prstGeom prst="rect">
            <a:avLst/>
          </a:prstGeom>
          <a:solidFill>
            <a:schemeClr val="bg1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Request Function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9528B6-49DE-C1D8-24B7-311AFF97F24F}"/>
              </a:ext>
            </a:extLst>
          </p:cNvPr>
          <p:cNvSpPr/>
          <p:nvPr/>
        </p:nvSpPr>
        <p:spPr>
          <a:xfrm>
            <a:off x="6446178" y="4633539"/>
            <a:ext cx="1581022" cy="301752"/>
          </a:xfrm>
          <a:prstGeom prst="rect">
            <a:avLst/>
          </a:prstGeom>
          <a:solidFill>
            <a:schemeClr val="bg1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Approval  Function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97D944-2068-6591-6019-F002CA71A1FB}"/>
              </a:ext>
            </a:extLst>
          </p:cNvPr>
          <p:cNvSpPr/>
          <p:nvPr/>
        </p:nvSpPr>
        <p:spPr>
          <a:xfrm>
            <a:off x="307454" y="4150881"/>
            <a:ext cx="9178375" cy="2292648"/>
          </a:xfrm>
          <a:prstGeom prst="rect">
            <a:avLst/>
          </a:prstGeom>
          <a:noFill/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764BA3-9C86-F6E8-6EC3-2D90653FDB2C}"/>
              </a:ext>
            </a:extLst>
          </p:cNvPr>
          <p:cNvSpPr/>
          <p:nvPr/>
        </p:nvSpPr>
        <p:spPr>
          <a:xfrm>
            <a:off x="2056972" y="4845226"/>
            <a:ext cx="1666132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177E1E-2530-D50F-99BC-DB0B6761C1C8}"/>
              </a:ext>
            </a:extLst>
          </p:cNvPr>
          <p:cNvSpPr/>
          <p:nvPr/>
        </p:nvSpPr>
        <p:spPr>
          <a:xfrm>
            <a:off x="312188" y="4150620"/>
            <a:ext cx="3017520" cy="298900"/>
          </a:xfrm>
          <a:prstGeom prst="rect">
            <a:avLst/>
          </a:prstGeom>
          <a:solidFill>
            <a:srgbClr val="7430F8"/>
          </a:solidFill>
          <a:ln>
            <a:solidFill>
              <a:srgbClr val="5A1E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Arial Narrow" panose="020B0606020202030204" pitchFamily="34" charset="0"/>
              </a:rPr>
              <a:t>System Design Idea Comes From LG System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1775ED-DCD9-529B-03B6-5EC0C278A57A}"/>
              </a:ext>
            </a:extLst>
          </p:cNvPr>
          <p:cNvSpPr/>
          <p:nvPr/>
        </p:nvSpPr>
        <p:spPr>
          <a:xfrm>
            <a:off x="2072168" y="5290011"/>
            <a:ext cx="1274296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 </a:t>
            </a:r>
            <a:r>
              <a:rPr lang="en-US" sz="1100" dirty="0" err="1">
                <a:solidFill>
                  <a:schemeClr val="tx1"/>
                </a:solidFill>
                <a:latin typeface="Arial Narrow" panose="020B0606020202030204" pitchFamily="34" charset="0"/>
              </a:rPr>
              <a:t>NewEP</a:t>
            </a:r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 Authority 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Provides System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: IAM, GSOD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22BBBC-0013-D44D-29E7-E6A01298E307}"/>
              </a:ext>
            </a:extLst>
          </p:cNvPr>
          <p:cNvSpPr/>
          <p:nvPr/>
        </p:nvSpPr>
        <p:spPr>
          <a:xfrm>
            <a:off x="4921944" y="5277954"/>
            <a:ext cx="152423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LG4ME PTO 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Request System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: Time Management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DC3A1B-CA04-E9DE-04FD-583FC5CFC30D}"/>
              </a:ext>
            </a:extLst>
          </p:cNvPr>
          <p:cNvSpPr/>
          <p:nvPr/>
        </p:nvSpPr>
        <p:spPr>
          <a:xfrm>
            <a:off x="8074312" y="5284805"/>
            <a:ext cx="152423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 </a:t>
            </a:r>
            <a:r>
              <a:rPr lang="en-US" sz="1100" dirty="0" err="1">
                <a:solidFill>
                  <a:schemeClr val="tx1"/>
                </a:solidFill>
                <a:latin typeface="Arial Narrow" panose="020B0606020202030204" pitchFamily="34" charset="0"/>
              </a:rPr>
              <a:t>NewEP</a:t>
            </a:r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Approval System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: EP Approval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B19D61-F732-7F61-7CEF-94AEC12EC6CE}"/>
              </a:ext>
            </a:extLst>
          </p:cNvPr>
          <p:cNvSpPr/>
          <p:nvPr/>
        </p:nvSpPr>
        <p:spPr>
          <a:xfrm>
            <a:off x="3346464" y="4246768"/>
            <a:ext cx="3293618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2352B4-A6E3-4B8D-1666-FB0084AFE19C}"/>
              </a:ext>
            </a:extLst>
          </p:cNvPr>
          <p:cNvSpPr/>
          <p:nvPr/>
        </p:nvSpPr>
        <p:spPr>
          <a:xfrm>
            <a:off x="3321130" y="4150075"/>
            <a:ext cx="6201721" cy="411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This site has been developed as a reference for the various operating methods of the LG system to provide a friendly LG’s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42433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BDB379F-2FC4-15F6-4EF0-EE7635BE4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34" y="1446293"/>
            <a:ext cx="4572000" cy="24455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965D91-9A79-E99C-08C1-48734FFE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91" y="4062692"/>
            <a:ext cx="4572000" cy="24574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Visitor Portal – Visitor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5054-3449-57C2-53B3-AB0C1D0372A3}"/>
              </a:ext>
            </a:extLst>
          </p:cNvPr>
          <p:cNvSpPr/>
          <p:nvPr/>
        </p:nvSpPr>
        <p:spPr>
          <a:xfrm>
            <a:off x="351799" y="750616"/>
            <a:ext cx="9315325" cy="531254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Only admin or manager authority can see check “approve” column and please refer to the difference between user and admin/manager accounts.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the admin approve your request, you can print parking pass. Once admin decided approve or rejected, you can change your decision in admin dashboard.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C2F87-281A-E7ED-38BE-34F10190BD56}"/>
              </a:ext>
            </a:extLst>
          </p:cNvPr>
          <p:cNvSpPr txBox="1"/>
          <p:nvPr/>
        </p:nvSpPr>
        <p:spPr>
          <a:xfrm>
            <a:off x="524635" y="2905567"/>
            <a:ext cx="68366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Admin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C595C-AD3E-CCE6-18BD-60A4F3644E0E}"/>
              </a:ext>
            </a:extLst>
          </p:cNvPr>
          <p:cNvSpPr txBox="1"/>
          <p:nvPr/>
        </p:nvSpPr>
        <p:spPr>
          <a:xfrm>
            <a:off x="1065464" y="2613179"/>
            <a:ext cx="10525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Approve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61E06-3647-5A61-1147-3244E9913350}"/>
              </a:ext>
            </a:extLst>
          </p:cNvPr>
          <p:cNvSpPr txBox="1"/>
          <p:nvPr/>
        </p:nvSpPr>
        <p:spPr>
          <a:xfrm>
            <a:off x="1039025" y="3228803"/>
            <a:ext cx="10525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Reject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FFC2F2-D2A7-9756-D18A-F943515DBF48}"/>
              </a:ext>
            </a:extLst>
          </p:cNvPr>
          <p:cNvCxnSpPr>
            <a:cxnSpLocks/>
          </p:cNvCxnSpPr>
          <p:nvPr/>
        </p:nvCxnSpPr>
        <p:spPr>
          <a:xfrm flipV="1">
            <a:off x="949531" y="2765369"/>
            <a:ext cx="366575" cy="2205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1A6A98-4A6E-BE03-7B38-4609F76A1772}"/>
              </a:ext>
            </a:extLst>
          </p:cNvPr>
          <p:cNvCxnSpPr>
            <a:cxnSpLocks/>
          </p:cNvCxnSpPr>
          <p:nvPr/>
        </p:nvCxnSpPr>
        <p:spPr>
          <a:xfrm>
            <a:off x="992319" y="3132104"/>
            <a:ext cx="364326" cy="2428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912681-1208-CADD-183E-A42F58BC83BF}"/>
              </a:ext>
            </a:extLst>
          </p:cNvPr>
          <p:cNvCxnSpPr>
            <a:cxnSpLocks/>
          </p:cNvCxnSpPr>
          <p:nvPr/>
        </p:nvCxnSpPr>
        <p:spPr>
          <a:xfrm>
            <a:off x="1876603" y="2780306"/>
            <a:ext cx="32972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21E869-3721-C3E5-F4DC-BDC77D36BB79}"/>
              </a:ext>
            </a:extLst>
          </p:cNvPr>
          <p:cNvSpPr txBox="1"/>
          <p:nvPr/>
        </p:nvSpPr>
        <p:spPr>
          <a:xfrm>
            <a:off x="1993396" y="2602355"/>
            <a:ext cx="13552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Check Button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46F32-A3F9-16EE-672F-F181649C730A}"/>
              </a:ext>
            </a:extLst>
          </p:cNvPr>
          <p:cNvSpPr txBox="1"/>
          <p:nvPr/>
        </p:nvSpPr>
        <p:spPr>
          <a:xfrm>
            <a:off x="2035324" y="3240328"/>
            <a:ext cx="13552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Delete(X) Button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F6A509-7614-EB79-98C9-D049A02B1624}"/>
              </a:ext>
            </a:extLst>
          </p:cNvPr>
          <p:cNvCxnSpPr>
            <a:cxnSpLocks/>
          </p:cNvCxnSpPr>
          <p:nvPr/>
        </p:nvCxnSpPr>
        <p:spPr>
          <a:xfrm>
            <a:off x="1803874" y="3392089"/>
            <a:ext cx="32972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5E5722-7132-F998-B9E6-7CB268C55676}"/>
              </a:ext>
            </a:extLst>
          </p:cNvPr>
          <p:cNvCxnSpPr>
            <a:cxnSpLocks/>
          </p:cNvCxnSpPr>
          <p:nvPr/>
        </p:nvCxnSpPr>
        <p:spPr>
          <a:xfrm>
            <a:off x="3143281" y="2765369"/>
            <a:ext cx="32972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F853100-18D7-EF32-0EDE-AD826AF81BCE}"/>
              </a:ext>
            </a:extLst>
          </p:cNvPr>
          <p:cNvSpPr txBox="1"/>
          <p:nvPr/>
        </p:nvSpPr>
        <p:spPr>
          <a:xfrm>
            <a:off x="3510305" y="2493430"/>
            <a:ext cx="153248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Parking Pass,</a:t>
            </a:r>
          </a:p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Security In, Out Active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ABFA5-4F93-E8A4-CEFF-791FB68DD295}"/>
              </a:ext>
            </a:extLst>
          </p:cNvPr>
          <p:cNvCxnSpPr>
            <a:cxnSpLocks/>
          </p:cNvCxnSpPr>
          <p:nvPr/>
        </p:nvCxnSpPr>
        <p:spPr>
          <a:xfrm>
            <a:off x="3266631" y="3405218"/>
            <a:ext cx="32972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9C8561-0808-A9CC-8486-B5CE768B159D}"/>
              </a:ext>
            </a:extLst>
          </p:cNvPr>
          <p:cNvSpPr txBox="1"/>
          <p:nvPr/>
        </p:nvSpPr>
        <p:spPr>
          <a:xfrm>
            <a:off x="3424728" y="3259024"/>
            <a:ext cx="13552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Delete Request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F07D93-EE35-81B1-7852-71A23D1610D6}"/>
              </a:ext>
            </a:extLst>
          </p:cNvPr>
          <p:cNvSpPr txBox="1"/>
          <p:nvPr/>
        </p:nvSpPr>
        <p:spPr>
          <a:xfrm>
            <a:off x="2091583" y="4504914"/>
            <a:ext cx="276522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This is Parking Pass and press button for print.</a:t>
            </a:r>
          </a:p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User or Admin can provide parking pass to visitor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453936-8637-E500-24E2-F9B3B4DBECD9}"/>
              </a:ext>
            </a:extLst>
          </p:cNvPr>
          <p:cNvSpPr txBox="1"/>
          <p:nvPr/>
        </p:nvSpPr>
        <p:spPr>
          <a:xfrm>
            <a:off x="944871" y="6129801"/>
            <a:ext cx="3536125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*Visitor should put parking pass at windshield.</a:t>
            </a:r>
          </a:p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Parking Pass has following information</a:t>
            </a:r>
          </a:p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Visitor ID, Visitor Company, Visitor Name, Duration Stay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A21F0-C9B2-DC92-C632-BF5E1E8D0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52" y="1445230"/>
            <a:ext cx="4572000" cy="2455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9FB9AE-E0B7-30AA-F1C5-743F8D27BA54}"/>
              </a:ext>
            </a:extLst>
          </p:cNvPr>
          <p:cNvSpPr/>
          <p:nvPr/>
        </p:nvSpPr>
        <p:spPr>
          <a:xfrm>
            <a:off x="337251" y="1445230"/>
            <a:ext cx="2276553" cy="211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List View – Admin or Manager Account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F40A40-3A6C-041C-742F-12451CC0D8DF}"/>
              </a:ext>
            </a:extLst>
          </p:cNvPr>
          <p:cNvSpPr/>
          <p:nvPr/>
        </p:nvSpPr>
        <p:spPr>
          <a:xfrm>
            <a:off x="5087535" y="1449957"/>
            <a:ext cx="1804971" cy="211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List View – User Account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EF0313-20C2-19CD-59DF-93C828918EDC}"/>
              </a:ext>
            </a:extLst>
          </p:cNvPr>
          <p:cNvSpPr/>
          <p:nvPr/>
        </p:nvSpPr>
        <p:spPr>
          <a:xfrm>
            <a:off x="337252" y="4052259"/>
            <a:ext cx="1804971" cy="211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Parking Pass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D59A491-CA68-2CDB-96FC-5F972764C859}"/>
              </a:ext>
            </a:extLst>
          </p:cNvPr>
          <p:cNvSpPr/>
          <p:nvPr/>
        </p:nvSpPr>
        <p:spPr>
          <a:xfrm>
            <a:off x="4701395" y="5183344"/>
            <a:ext cx="386139" cy="2110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ED72D6-1070-7CD8-B49D-7E9E6A41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534" y="4064902"/>
            <a:ext cx="4572000" cy="24479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140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F6A99-AB4A-394D-D973-11742EDC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25" y="1799203"/>
            <a:ext cx="5486400" cy="2971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3. Parking Portal – 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20A3D-6DAA-AF4D-1803-74ADFC7FAD78}"/>
              </a:ext>
            </a:extLst>
          </p:cNvPr>
          <p:cNvSpPr/>
          <p:nvPr/>
        </p:nvSpPr>
        <p:spPr>
          <a:xfrm>
            <a:off x="307455" y="788845"/>
            <a:ext cx="9289472" cy="716914"/>
          </a:xfrm>
          <a:prstGeom prst="rect">
            <a:avLst/>
          </a:prstGeom>
          <a:solidFill>
            <a:srgbClr val="B6E8F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Manage 3 different parking space (visitor, gate2 and VIP parking) with register violator and employee of months.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It has a close relationship with visitor portal because when you register visitor then you will get parking pass also.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User accounts cannot access to register violator parking or employee of month and admin will register those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The purpose of this parking tracking is to clarify authority to access to parking in LGETN.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72B453-D8A9-6AD5-239F-81F75F7C58FC}"/>
              </a:ext>
            </a:extLst>
          </p:cNvPr>
          <p:cNvCxnSpPr>
            <a:cxnSpLocks/>
          </p:cNvCxnSpPr>
          <p:nvPr/>
        </p:nvCxnSpPr>
        <p:spPr>
          <a:xfrm>
            <a:off x="2960983" y="3112361"/>
            <a:ext cx="3572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47538DF-80CA-E311-77B0-26CBEC6000DE}"/>
              </a:ext>
            </a:extLst>
          </p:cNvPr>
          <p:cNvSpPr/>
          <p:nvPr/>
        </p:nvSpPr>
        <p:spPr>
          <a:xfrm>
            <a:off x="3318252" y="3023730"/>
            <a:ext cx="2950875" cy="1772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Parking Violator Registration with counting function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0154D-D1A7-B607-5C08-B6CA7B0A65A9}"/>
              </a:ext>
            </a:extLst>
          </p:cNvPr>
          <p:cNvSpPr/>
          <p:nvPr/>
        </p:nvSpPr>
        <p:spPr>
          <a:xfrm>
            <a:off x="320017" y="2048482"/>
            <a:ext cx="3181244" cy="1069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88BA5-C128-7EFB-E95B-72411C875A51}"/>
              </a:ext>
            </a:extLst>
          </p:cNvPr>
          <p:cNvSpPr/>
          <p:nvPr/>
        </p:nvSpPr>
        <p:spPr>
          <a:xfrm>
            <a:off x="3292973" y="1979644"/>
            <a:ext cx="1263733" cy="231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Quick Menu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BBD91A-A266-6AE9-3B3F-78DEA0FDFF06}"/>
              </a:ext>
            </a:extLst>
          </p:cNvPr>
          <p:cNvCxnSpPr>
            <a:cxnSpLocks/>
          </p:cNvCxnSpPr>
          <p:nvPr/>
        </p:nvCxnSpPr>
        <p:spPr>
          <a:xfrm>
            <a:off x="2676473" y="3322662"/>
            <a:ext cx="357269" cy="0"/>
          </a:xfrm>
          <a:prstGeom prst="straightConnector1">
            <a:avLst/>
          </a:prstGeom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931F3-86FE-8E99-2200-047A1DA7DCA2}"/>
              </a:ext>
            </a:extLst>
          </p:cNvPr>
          <p:cNvSpPr/>
          <p:nvPr/>
        </p:nvSpPr>
        <p:spPr>
          <a:xfrm>
            <a:off x="3090892" y="3224778"/>
            <a:ext cx="2860651" cy="1878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Review violator registration and claim if you want.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69FA44-5351-C4B4-E76D-39261BD89C93}"/>
              </a:ext>
            </a:extLst>
          </p:cNvPr>
          <p:cNvCxnSpPr>
            <a:cxnSpLocks/>
          </p:cNvCxnSpPr>
          <p:nvPr/>
        </p:nvCxnSpPr>
        <p:spPr>
          <a:xfrm flipV="1">
            <a:off x="3156905" y="3517165"/>
            <a:ext cx="400488" cy="6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715BB6-DC1B-A3EE-4263-212B9F4B2436}"/>
              </a:ext>
            </a:extLst>
          </p:cNvPr>
          <p:cNvSpPr/>
          <p:nvPr/>
        </p:nvSpPr>
        <p:spPr>
          <a:xfrm>
            <a:off x="3531013" y="3436743"/>
            <a:ext cx="2950875" cy="1746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Employee Of  month assigned special parking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634B-2131-37E1-2066-7BAEB651812A}"/>
              </a:ext>
            </a:extLst>
          </p:cNvPr>
          <p:cNvSpPr/>
          <p:nvPr/>
        </p:nvSpPr>
        <p:spPr>
          <a:xfrm>
            <a:off x="3212787" y="3646845"/>
            <a:ext cx="2950875" cy="1746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Check Employee of Month Status for visitor parking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F74E8C-0FB3-FE10-7640-D8B4D5F15C4B}"/>
              </a:ext>
            </a:extLst>
          </p:cNvPr>
          <p:cNvSpPr/>
          <p:nvPr/>
        </p:nvSpPr>
        <p:spPr>
          <a:xfrm>
            <a:off x="4086745" y="1594052"/>
            <a:ext cx="1729740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Admin, Manager View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F1C9F3-1E74-812C-6D90-1C092914C72B}"/>
              </a:ext>
            </a:extLst>
          </p:cNvPr>
          <p:cNvSpPr/>
          <p:nvPr/>
        </p:nvSpPr>
        <p:spPr>
          <a:xfrm>
            <a:off x="8440170" y="3611394"/>
            <a:ext cx="1154486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User View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C7B530-51F8-E5D3-1551-76FFED7D4C36}"/>
              </a:ext>
            </a:extLst>
          </p:cNvPr>
          <p:cNvSpPr/>
          <p:nvPr/>
        </p:nvSpPr>
        <p:spPr>
          <a:xfrm>
            <a:off x="344804" y="2048853"/>
            <a:ext cx="419100" cy="1021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C364F-69AB-C801-0FEC-E6C26A77A899}"/>
              </a:ext>
            </a:extLst>
          </p:cNvPr>
          <p:cNvSpPr/>
          <p:nvPr/>
        </p:nvSpPr>
        <p:spPr>
          <a:xfrm>
            <a:off x="0" y="1578239"/>
            <a:ext cx="1638300" cy="231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C00000"/>
                </a:solidFill>
                <a:latin typeface="Arial Narrow" panose="020B0606020202030204" pitchFamily="34" charset="0"/>
              </a:rPr>
              <a:t>Parking Portal Home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B66BC0-8C5E-BA69-BD9D-74C54AEE0573}"/>
              </a:ext>
            </a:extLst>
          </p:cNvPr>
          <p:cNvCxnSpPr/>
          <p:nvPr/>
        </p:nvCxnSpPr>
        <p:spPr>
          <a:xfrm flipV="1">
            <a:off x="590550" y="1755621"/>
            <a:ext cx="123825" cy="2817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3F24E33-105D-87A3-6339-D3795BC55A91}"/>
              </a:ext>
            </a:extLst>
          </p:cNvPr>
          <p:cNvSpPr/>
          <p:nvPr/>
        </p:nvSpPr>
        <p:spPr>
          <a:xfrm>
            <a:off x="1501317" y="1575917"/>
            <a:ext cx="1638300" cy="231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C00000"/>
                </a:solidFill>
                <a:latin typeface="Arial Narrow" panose="020B0606020202030204" pitchFamily="34" charset="0"/>
              </a:rPr>
              <a:t>Security Center Home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BF1AA8-EB82-0075-C1C3-6980B6BA3697}"/>
              </a:ext>
            </a:extLst>
          </p:cNvPr>
          <p:cNvSpPr/>
          <p:nvPr/>
        </p:nvSpPr>
        <p:spPr>
          <a:xfrm>
            <a:off x="788691" y="2048853"/>
            <a:ext cx="340022" cy="1021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47C6C1-3CCF-A31B-70AC-2E66922130A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958702" y="1776935"/>
            <a:ext cx="704385" cy="2719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D710F4-ABDA-9E86-98DA-61218CF6DD71}"/>
              </a:ext>
            </a:extLst>
          </p:cNvPr>
          <p:cNvCxnSpPr>
            <a:cxnSpLocks/>
          </p:cNvCxnSpPr>
          <p:nvPr/>
        </p:nvCxnSpPr>
        <p:spPr>
          <a:xfrm>
            <a:off x="2855107" y="3721357"/>
            <a:ext cx="3572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9A3E8FC-2B4D-A7D1-3E16-01C011221182}"/>
              </a:ext>
            </a:extLst>
          </p:cNvPr>
          <p:cNvSpPr/>
          <p:nvPr/>
        </p:nvSpPr>
        <p:spPr>
          <a:xfrm>
            <a:off x="1137801" y="2060794"/>
            <a:ext cx="586223" cy="80714"/>
          </a:xfrm>
          <a:prstGeom prst="rect">
            <a:avLst/>
          </a:prstGeom>
          <a:noFill/>
          <a:ln>
            <a:solidFill>
              <a:srgbClr val="B6E8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630054-8C32-97F1-C422-F765F83C45BC}"/>
              </a:ext>
            </a:extLst>
          </p:cNvPr>
          <p:cNvSpPr/>
          <p:nvPr/>
        </p:nvSpPr>
        <p:spPr>
          <a:xfrm>
            <a:off x="1588267" y="3458859"/>
            <a:ext cx="1551349" cy="106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90F11-E078-F25D-F201-E856E00049F7}"/>
              </a:ext>
            </a:extLst>
          </p:cNvPr>
          <p:cNvSpPr/>
          <p:nvPr/>
        </p:nvSpPr>
        <p:spPr>
          <a:xfrm>
            <a:off x="1734245" y="2061598"/>
            <a:ext cx="451744" cy="80714"/>
          </a:xfrm>
          <a:prstGeom prst="rect">
            <a:avLst/>
          </a:prstGeom>
          <a:noFill/>
          <a:ln>
            <a:solidFill>
              <a:srgbClr val="B6E8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ED30578-C9AB-3990-1090-87C8BD198C72}"/>
              </a:ext>
            </a:extLst>
          </p:cNvPr>
          <p:cNvSpPr/>
          <p:nvPr/>
        </p:nvSpPr>
        <p:spPr>
          <a:xfrm>
            <a:off x="2204603" y="2062552"/>
            <a:ext cx="681472" cy="79760"/>
          </a:xfrm>
          <a:prstGeom prst="rect">
            <a:avLst/>
          </a:prstGeom>
          <a:noFill/>
          <a:ln>
            <a:solidFill>
              <a:srgbClr val="B6E8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3745F85-897A-29F3-84BA-F0DDDC511352}"/>
              </a:ext>
            </a:extLst>
          </p:cNvPr>
          <p:cNvSpPr/>
          <p:nvPr/>
        </p:nvSpPr>
        <p:spPr>
          <a:xfrm>
            <a:off x="2915553" y="2061833"/>
            <a:ext cx="522973" cy="79760"/>
          </a:xfrm>
          <a:prstGeom prst="rect">
            <a:avLst/>
          </a:prstGeom>
          <a:noFill/>
          <a:ln>
            <a:solidFill>
              <a:srgbClr val="B6E8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C2660CE-A625-841C-7F74-82730458111C}"/>
              </a:ext>
            </a:extLst>
          </p:cNvPr>
          <p:cNvCxnSpPr/>
          <p:nvPr/>
        </p:nvCxnSpPr>
        <p:spPr>
          <a:xfrm>
            <a:off x="1572777" y="2151034"/>
            <a:ext cx="90310" cy="915481"/>
          </a:xfrm>
          <a:prstGeom prst="straightConnector1">
            <a:avLst/>
          </a:prstGeom>
          <a:ln w="28575">
            <a:solidFill>
              <a:srgbClr val="B6E8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131DCF7-F7EC-F3A7-0CEE-A78F6F54B38E}"/>
              </a:ext>
            </a:extLst>
          </p:cNvPr>
          <p:cNvCxnSpPr/>
          <p:nvPr/>
        </p:nvCxnSpPr>
        <p:spPr>
          <a:xfrm>
            <a:off x="1870888" y="2176895"/>
            <a:ext cx="120989" cy="1081386"/>
          </a:xfrm>
          <a:prstGeom prst="straightConnector1">
            <a:avLst/>
          </a:prstGeom>
          <a:ln w="28575">
            <a:solidFill>
              <a:srgbClr val="B6E8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0BD8395-A9A8-317D-C12A-ADFB01CEB796}"/>
              </a:ext>
            </a:extLst>
          </p:cNvPr>
          <p:cNvCxnSpPr>
            <a:cxnSpLocks/>
          </p:cNvCxnSpPr>
          <p:nvPr/>
        </p:nvCxnSpPr>
        <p:spPr>
          <a:xfrm>
            <a:off x="2369297" y="2151034"/>
            <a:ext cx="266819" cy="1307825"/>
          </a:xfrm>
          <a:prstGeom prst="straightConnector1">
            <a:avLst/>
          </a:prstGeom>
          <a:ln w="28575">
            <a:solidFill>
              <a:srgbClr val="B6E8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8805FE0-EFEA-8514-0D19-5CA3AFB25732}"/>
              </a:ext>
            </a:extLst>
          </p:cNvPr>
          <p:cNvCxnSpPr/>
          <p:nvPr/>
        </p:nvCxnSpPr>
        <p:spPr>
          <a:xfrm flipH="1">
            <a:off x="2800350" y="2151034"/>
            <a:ext cx="276225" cy="1460360"/>
          </a:xfrm>
          <a:prstGeom prst="straightConnector1">
            <a:avLst/>
          </a:prstGeom>
          <a:ln w="28575">
            <a:solidFill>
              <a:srgbClr val="B6E8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09DC0C-55EF-6D9A-1F34-AD8ACE4DD6F8}"/>
              </a:ext>
            </a:extLst>
          </p:cNvPr>
          <p:cNvCxnSpPr>
            <a:cxnSpLocks/>
          </p:cNvCxnSpPr>
          <p:nvPr/>
        </p:nvCxnSpPr>
        <p:spPr>
          <a:xfrm flipV="1">
            <a:off x="2695087" y="3306773"/>
            <a:ext cx="400488" cy="6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0A7DBB9-B863-D305-BD59-664C3976A6CB}"/>
              </a:ext>
            </a:extLst>
          </p:cNvPr>
          <p:cNvSpPr/>
          <p:nvPr/>
        </p:nvSpPr>
        <p:spPr>
          <a:xfrm>
            <a:off x="106076" y="2737612"/>
            <a:ext cx="1638300" cy="231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B6E8F3"/>
                </a:solidFill>
                <a:latin typeface="Arial Narrow" panose="020B0606020202030204" pitchFamily="34" charset="0"/>
              </a:rPr>
              <a:t>Quick Menu </a:t>
            </a:r>
          </a:p>
          <a:p>
            <a:pPr algn="ctr"/>
            <a:r>
              <a:rPr lang="en-US" sz="1300" b="1" dirty="0">
                <a:solidFill>
                  <a:srgbClr val="B6E8F3"/>
                </a:solidFill>
                <a:latin typeface="Arial Narrow" panose="020B0606020202030204" pitchFamily="34" charset="0"/>
              </a:rPr>
              <a:t>And Home Menu</a:t>
            </a:r>
          </a:p>
          <a:p>
            <a:pPr algn="ctr"/>
            <a:r>
              <a:rPr lang="en-US" sz="1300" b="1" dirty="0">
                <a:solidFill>
                  <a:srgbClr val="B6E8F3"/>
                </a:solidFill>
                <a:latin typeface="Arial Narrow" panose="020B0606020202030204" pitchFamily="34" charset="0"/>
              </a:rPr>
              <a:t>Have Same Link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C3F5D0-49B0-7EE1-3527-C29B39CD7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56" y="3818475"/>
            <a:ext cx="5486400" cy="2971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A9337F-6CF0-B086-5749-66CF210508C1}"/>
              </a:ext>
            </a:extLst>
          </p:cNvPr>
          <p:cNvCxnSpPr>
            <a:cxnSpLocks/>
          </p:cNvCxnSpPr>
          <p:nvPr/>
        </p:nvCxnSpPr>
        <p:spPr>
          <a:xfrm>
            <a:off x="6474752" y="5134986"/>
            <a:ext cx="4721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7E8FF88-4E71-0859-10A1-B2454A802454}"/>
              </a:ext>
            </a:extLst>
          </p:cNvPr>
          <p:cNvSpPr/>
          <p:nvPr/>
        </p:nvSpPr>
        <p:spPr>
          <a:xfrm>
            <a:off x="6950846" y="4924891"/>
            <a:ext cx="1889216" cy="4201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User can only review the status.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Register is in charge of Admin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BA7163-4A41-C655-8E72-7E14D36C4078}"/>
              </a:ext>
            </a:extLst>
          </p:cNvPr>
          <p:cNvCxnSpPr>
            <a:cxnSpLocks/>
          </p:cNvCxnSpPr>
          <p:nvPr/>
        </p:nvCxnSpPr>
        <p:spPr>
          <a:xfrm flipV="1">
            <a:off x="6662049" y="5196917"/>
            <a:ext cx="284835" cy="105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18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56D1D-5A89-F7A9-2C44-B23620B9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9" y="1798554"/>
            <a:ext cx="5486400" cy="2971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  <a:latin typeface="Arial Narrow" panose="020B0606020202030204" pitchFamily="34" charset="0"/>
              </a:rPr>
              <a:t>3. Parking Portal – Violator Registration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F1DADB-B794-C745-AD10-1B076835315E}"/>
              </a:ext>
            </a:extLst>
          </p:cNvPr>
          <p:cNvSpPr/>
          <p:nvPr/>
        </p:nvSpPr>
        <p:spPr>
          <a:xfrm>
            <a:off x="307456" y="788845"/>
            <a:ext cx="9255288" cy="716914"/>
          </a:xfrm>
          <a:prstGeom prst="rect">
            <a:avLst/>
          </a:prstGeom>
          <a:solidFill>
            <a:srgbClr val="B6E8F3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Violator’s car registration is in charge of main security building guards therefore user cannot access this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Choose parking lot and input the car plate number to register violator’s car. Current Time is not based on USA CDT time zone.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Parking lot have three options as visitor, gate2, and VIP parking lot and type car plate number. Both information is required to register.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After request registration, it directly link to violator parking list section and this request does not require any approval.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3E0685-489A-D8FC-F6ED-8A09912DE403}"/>
              </a:ext>
            </a:extLst>
          </p:cNvPr>
          <p:cNvCxnSpPr>
            <a:cxnSpLocks/>
          </p:cNvCxnSpPr>
          <p:nvPr/>
        </p:nvCxnSpPr>
        <p:spPr>
          <a:xfrm>
            <a:off x="3700329" y="2657742"/>
            <a:ext cx="4529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E6A6F7E-7B64-1701-C6AC-B63E9ED847E2}"/>
              </a:ext>
            </a:extLst>
          </p:cNvPr>
          <p:cNvSpPr/>
          <p:nvPr/>
        </p:nvSpPr>
        <p:spPr>
          <a:xfrm>
            <a:off x="4153256" y="2576058"/>
            <a:ext cx="2733705" cy="183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Show Current Time, Do not have to type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C7C4B9-FD5F-A57E-36D6-582D06443A1F}"/>
              </a:ext>
            </a:extLst>
          </p:cNvPr>
          <p:cNvCxnSpPr>
            <a:cxnSpLocks/>
          </p:cNvCxnSpPr>
          <p:nvPr/>
        </p:nvCxnSpPr>
        <p:spPr>
          <a:xfrm flipH="1">
            <a:off x="3050655" y="2905125"/>
            <a:ext cx="349770" cy="58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459FB5-78F2-65C7-ECF2-8ADB9955EAE9}"/>
              </a:ext>
            </a:extLst>
          </p:cNvPr>
          <p:cNvCxnSpPr>
            <a:cxnSpLocks/>
          </p:cNvCxnSpPr>
          <p:nvPr/>
        </p:nvCxnSpPr>
        <p:spPr>
          <a:xfrm>
            <a:off x="3647231" y="2759229"/>
            <a:ext cx="727043" cy="500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18A4D9-743F-9010-58D8-A5C921F8D373}"/>
              </a:ext>
            </a:extLst>
          </p:cNvPr>
          <p:cNvSpPr/>
          <p:nvPr/>
        </p:nvSpPr>
        <p:spPr>
          <a:xfrm>
            <a:off x="4171520" y="3297920"/>
            <a:ext cx="2666858" cy="187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Click to see select menu for parking location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05F0B6-6187-8E16-5076-5EAC664296EE}"/>
              </a:ext>
            </a:extLst>
          </p:cNvPr>
          <p:cNvSpPr/>
          <p:nvPr/>
        </p:nvSpPr>
        <p:spPr>
          <a:xfrm>
            <a:off x="298909" y="1584189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Admin, Manager View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ECE640-14CB-AC80-E154-2964F3D66767}"/>
              </a:ext>
            </a:extLst>
          </p:cNvPr>
          <p:cNvSpPr/>
          <p:nvPr/>
        </p:nvSpPr>
        <p:spPr>
          <a:xfrm>
            <a:off x="1846675" y="3486518"/>
            <a:ext cx="1729740" cy="206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Type Car Plate Number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6F9B33-B63F-03BF-A4D1-C9D41E58E72C}"/>
              </a:ext>
            </a:extLst>
          </p:cNvPr>
          <p:cNvSpPr/>
          <p:nvPr/>
        </p:nvSpPr>
        <p:spPr>
          <a:xfrm>
            <a:off x="8549640" y="3509263"/>
            <a:ext cx="1021649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Error Message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6F3ED5-5102-486F-A1D2-FC71DE8D9221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1754203" y="3692854"/>
            <a:ext cx="518978" cy="1753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74A9C56-68FE-A3A6-12F0-64A7BC61C2F0}"/>
              </a:ext>
            </a:extLst>
          </p:cNvPr>
          <p:cNvSpPr/>
          <p:nvPr/>
        </p:nvSpPr>
        <p:spPr>
          <a:xfrm>
            <a:off x="298909" y="5446755"/>
            <a:ext cx="2910587" cy="645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Error Handling:</a:t>
            </a:r>
          </a:p>
          <a:p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 Even though you put any spacebar between car plate number, it will recognize error and save in the database without blank.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A739EC-099F-1249-A0C9-75F78D00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08" y="3725870"/>
            <a:ext cx="5486400" cy="2971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587B485-7AD1-983F-93E2-17415BA24EE0}"/>
              </a:ext>
            </a:extLst>
          </p:cNvPr>
          <p:cNvSpPr/>
          <p:nvPr/>
        </p:nvSpPr>
        <p:spPr>
          <a:xfrm>
            <a:off x="7109608" y="5074262"/>
            <a:ext cx="2253662" cy="645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there is no car plate number and you click to submit, it will not register and show you error message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84389-C14B-9DBB-45BA-3AFA7A50B930}"/>
              </a:ext>
            </a:extLst>
          </p:cNvPr>
          <p:cNvSpPr/>
          <p:nvPr/>
        </p:nvSpPr>
        <p:spPr>
          <a:xfrm>
            <a:off x="5267655" y="4247260"/>
            <a:ext cx="3124315" cy="1521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C9E25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31FC850-F96A-B22C-101B-292574F03155}"/>
              </a:ext>
            </a:extLst>
          </p:cNvPr>
          <p:cNvCxnSpPr>
            <a:cxnSpLocks/>
          </p:cNvCxnSpPr>
          <p:nvPr/>
        </p:nvCxnSpPr>
        <p:spPr>
          <a:xfrm>
            <a:off x="2751746" y="3702854"/>
            <a:ext cx="2529558" cy="650139"/>
          </a:xfrm>
          <a:prstGeom prst="bentConnector3">
            <a:avLst>
              <a:gd name="adj1" fmla="val 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77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73516F3-B17C-E057-49A9-E8A6D5218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198" y="4308658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F2AA73-1876-DE48-F337-A23AEFC3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37" y="4323881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5BC4C-539C-3EF7-D015-74B09493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722" y="1580855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1CB662-DA1F-52EC-D2D0-232C9E07F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76" y="159502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670844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3. Parking Portal – Violator 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2F77A1-949C-1DB6-0582-B488ADC21817}"/>
              </a:ext>
            </a:extLst>
          </p:cNvPr>
          <p:cNvSpPr/>
          <p:nvPr/>
        </p:nvSpPr>
        <p:spPr>
          <a:xfrm>
            <a:off x="307456" y="788846"/>
            <a:ext cx="9217544" cy="531940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register the violate information on website, database counts how much the car violate the rule.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register data incorrectly, please go to the list and delete the most recent database, check the count and delete highest count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In violator list view, data sorted by most recent registered date and you can adjust how many data rows in one page and move page to see next data.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D2A756-8986-58FE-14E5-E0AB152E3A88}"/>
              </a:ext>
            </a:extLst>
          </p:cNvPr>
          <p:cNvSpPr/>
          <p:nvPr/>
        </p:nvSpPr>
        <p:spPr>
          <a:xfrm>
            <a:off x="5036198" y="1367790"/>
            <a:ext cx="1673744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Delete (Only Manager, Admin)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F570A-76E6-56E2-A817-8CB8C93FCD41}"/>
              </a:ext>
            </a:extLst>
          </p:cNvPr>
          <p:cNvSpPr/>
          <p:nvPr/>
        </p:nvSpPr>
        <p:spPr>
          <a:xfrm>
            <a:off x="307456" y="1378240"/>
            <a:ext cx="624036" cy="21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Search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A95A43-06DC-E092-0EB6-514519094212}"/>
              </a:ext>
            </a:extLst>
          </p:cNvPr>
          <p:cNvSpPr/>
          <p:nvPr/>
        </p:nvSpPr>
        <p:spPr>
          <a:xfrm>
            <a:off x="297931" y="4115415"/>
            <a:ext cx="1045094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Excel Download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5AB26-0AD5-6968-1E03-E8752FD5F47C}"/>
              </a:ext>
            </a:extLst>
          </p:cNvPr>
          <p:cNvSpPr/>
          <p:nvPr/>
        </p:nvSpPr>
        <p:spPr>
          <a:xfrm>
            <a:off x="5029199" y="4106658"/>
            <a:ext cx="1552575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Security Policy Download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B3671-201B-066A-010E-8061BA339008}"/>
              </a:ext>
            </a:extLst>
          </p:cNvPr>
          <p:cNvSpPr/>
          <p:nvPr/>
        </p:nvSpPr>
        <p:spPr>
          <a:xfrm>
            <a:off x="3213100" y="2117090"/>
            <a:ext cx="666750" cy="139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D2620E-D3F5-13F5-544A-86EA35FB27FA}"/>
              </a:ext>
            </a:extLst>
          </p:cNvPr>
          <p:cNvSpPr/>
          <p:nvPr/>
        </p:nvSpPr>
        <p:spPr>
          <a:xfrm>
            <a:off x="2196511" y="1415059"/>
            <a:ext cx="2560226" cy="644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When you type something in search section, it will search the keyword in all columns.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The easy way to find your history is searching your car plate number or date.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D15D00-21B5-6230-6EA3-806A714EA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781" y="5130890"/>
            <a:ext cx="2743200" cy="14752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A8E839-4F17-A075-3149-CD4B24D99367}"/>
              </a:ext>
            </a:extLst>
          </p:cNvPr>
          <p:cNvSpPr/>
          <p:nvPr/>
        </p:nvSpPr>
        <p:spPr>
          <a:xfrm>
            <a:off x="1042988" y="4587615"/>
            <a:ext cx="64293" cy="75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3A6437-4AD0-17F7-9BA9-6B78814A96D5}"/>
              </a:ext>
            </a:extLst>
          </p:cNvPr>
          <p:cNvCxnSpPr>
            <a:stCxn id="24" idx="2"/>
          </p:cNvCxnSpPr>
          <p:nvPr/>
        </p:nvCxnSpPr>
        <p:spPr>
          <a:xfrm>
            <a:off x="1075135" y="4663440"/>
            <a:ext cx="1232296" cy="670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C292713-457C-43B1-FA7E-228C3B3F3CA0}"/>
              </a:ext>
            </a:extLst>
          </p:cNvPr>
          <p:cNvSpPr/>
          <p:nvPr/>
        </p:nvSpPr>
        <p:spPr>
          <a:xfrm>
            <a:off x="1917050" y="5752071"/>
            <a:ext cx="3119148" cy="644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Excel File Name : “</a:t>
            </a:r>
            <a:r>
              <a:rPr lang="en-US" sz="1000" b="1" dirty="0" err="1">
                <a:solidFill>
                  <a:schemeClr val="tx1"/>
                </a:solidFill>
              </a:rPr>
              <a:t>AllViolatorParkingList</a:t>
            </a:r>
            <a:r>
              <a:rPr lang="en-US" sz="1000" b="1" dirty="0">
                <a:solidFill>
                  <a:schemeClr val="tx1"/>
                </a:solidFill>
              </a:rPr>
              <a:t>_(today date)”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If nothing is happen after you press this button,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then please check download folder.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0F9E0-D75A-A43A-CC44-FAA16FFC31BB}"/>
              </a:ext>
            </a:extLst>
          </p:cNvPr>
          <p:cNvSpPr/>
          <p:nvPr/>
        </p:nvSpPr>
        <p:spPr>
          <a:xfrm>
            <a:off x="7032625" y="2038694"/>
            <a:ext cx="120650" cy="67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E51799-8BE6-40B9-BE52-26B753A1F8BC}"/>
              </a:ext>
            </a:extLst>
          </p:cNvPr>
          <p:cNvSpPr/>
          <p:nvPr/>
        </p:nvSpPr>
        <p:spPr>
          <a:xfrm>
            <a:off x="1320280" y="2143123"/>
            <a:ext cx="394219" cy="98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FEB601-B615-47AE-E789-2E554906F017}"/>
              </a:ext>
            </a:extLst>
          </p:cNvPr>
          <p:cNvSpPr/>
          <p:nvPr/>
        </p:nvSpPr>
        <p:spPr>
          <a:xfrm>
            <a:off x="196554" y="2060029"/>
            <a:ext cx="1172644" cy="199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Select How Many Data in one page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F679A6-9E39-149B-53A7-3634619E13F6}"/>
              </a:ext>
            </a:extLst>
          </p:cNvPr>
          <p:cNvSpPr/>
          <p:nvPr/>
        </p:nvSpPr>
        <p:spPr>
          <a:xfrm>
            <a:off x="3941968" y="2567491"/>
            <a:ext cx="823775" cy="303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Click to see next page.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62977AC-C031-8D77-2760-BBB862E12240}"/>
              </a:ext>
            </a:extLst>
          </p:cNvPr>
          <p:cNvCxnSpPr>
            <a:cxnSpLocks/>
          </p:cNvCxnSpPr>
          <p:nvPr/>
        </p:nvCxnSpPr>
        <p:spPr>
          <a:xfrm>
            <a:off x="1517389" y="2256790"/>
            <a:ext cx="1869102" cy="4674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7DCCAFB-5C6E-0A66-0610-B71F8B715BCC}"/>
              </a:ext>
            </a:extLst>
          </p:cNvPr>
          <p:cNvSpPr/>
          <p:nvPr/>
        </p:nvSpPr>
        <p:spPr>
          <a:xfrm>
            <a:off x="3616887" y="2670249"/>
            <a:ext cx="103691" cy="109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C02CD0-6B38-3063-8B46-2DF8F5FE35AF}"/>
              </a:ext>
            </a:extLst>
          </p:cNvPr>
          <p:cNvSpPr/>
          <p:nvPr/>
        </p:nvSpPr>
        <p:spPr>
          <a:xfrm>
            <a:off x="1497551" y="2843308"/>
            <a:ext cx="2237584" cy="362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Depends on how many rows in page, total page count will change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1EDAB43-95FB-D3AE-0051-0C694F92476F}"/>
              </a:ext>
            </a:extLst>
          </p:cNvPr>
          <p:cNvSpPr/>
          <p:nvPr/>
        </p:nvSpPr>
        <p:spPr>
          <a:xfrm>
            <a:off x="3735135" y="2671672"/>
            <a:ext cx="137298" cy="105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15A333-32D2-0F59-D0D3-8D5877615DFF}"/>
              </a:ext>
            </a:extLst>
          </p:cNvPr>
          <p:cNvSpPr/>
          <p:nvPr/>
        </p:nvSpPr>
        <p:spPr>
          <a:xfrm>
            <a:off x="8016070" y="1369303"/>
            <a:ext cx="1515280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Delete Not Display in User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39F6EDA-3136-0253-943D-D0476E830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150" y="5120228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15BCC95-785F-CA52-644F-68115244BDB1}"/>
              </a:ext>
            </a:extLst>
          </p:cNvPr>
          <p:cNvSpPr/>
          <p:nvPr/>
        </p:nvSpPr>
        <p:spPr>
          <a:xfrm>
            <a:off x="5834550" y="4577303"/>
            <a:ext cx="64293" cy="75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14A8BF6-8C39-92BC-5A54-54D49497CFB4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5866697" y="4653128"/>
            <a:ext cx="1558527" cy="670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05C83F6-EF46-2B70-590D-3D62378B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2583874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0DABC3-317B-BBA8-080F-3FEA87D48A8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153275" y="2072281"/>
            <a:ext cx="788220" cy="825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ED98265-3E89-76F2-4FE0-2C44DF3C1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080" y="1576530"/>
            <a:ext cx="1645920" cy="8915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719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6288D9D-E627-70A7-5CD4-2B8492CF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36" y="4273400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AF0D8D-9F72-FBD5-DEC6-375762806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20" y="1529656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759C2C-189F-0C6A-D23E-10A47B8CE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56" y="1521110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3. Parking Portal – Violator Ticket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714191-6279-7806-903F-026DCDFC43A3}"/>
              </a:ext>
            </a:extLst>
          </p:cNvPr>
          <p:cNvSpPr/>
          <p:nvPr/>
        </p:nvSpPr>
        <p:spPr>
          <a:xfrm>
            <a:off x="307456" y="788846"/>
            <a:ext cx="9279998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Admin or manager can click the ticket button and print out to copy. First violate and second violator ticket are different.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According to security policy, when violate 2 times, violator’s car will be towed at owners expense and please contact to Bo’s Shop &amp; Towing about this issue.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6E61C-B430-69E2-354C-3E283A5440D3}"/>
              </a:ext>
            </a:extLst>
          </p:cNvPr>
          <p:cNvSpPr/>
          <p:nvPr/>
        </p:nvSpPr>
        <p:spPr>
          <a:xfrm>
            <a:off x="299836" y="1310798"/>
            <a:ext cx="624036" cy="21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Ticket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B7073-2E8B-B3B1-0AC5-AA074CD54971}"/>
              </a:ext>
            </a:extLst>
          </p:cNvPr>
          <p:cNvSpPr/>
          <p:nvPr/>
        </p:nvSpPr>
        <p:spPr>
          <a:xfrm>
            <a:off x="4978074" y="1310798"/>
            <a:ext cx="1097280" cy="21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  <a:r>
              <a:rPr lang="en-US" sz="1000" b="1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nd</a:t>
            </a:r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 Violate Ticket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E0306-7FB2-8520-FE4B-84A99D4C9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54" y="5218615"/>
            <a:ext cx="2743200" cy="15430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46D654-4995-AD99-82F0-57148F27D88D}"/>
              </a:ext>
            </a:extLst>
          </p:cNvPr>
          <p:cNvSpPr/>
          <p:nvPr/>
        </p:nvSpPr>
        <p:spPr>
          <a:xfrm>
            <a:off x="301257" y="4068366"/>
            <a:ext cx="1097280" cy="21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  <a:r>
              <a:rPr lang="en-US" sz="1000" b="1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st</a:t>
            </a:r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 Violate  Ticket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4EEA1-46AF-5F32-ED46-FD6D73414443}"/>
              </a:ext>
            </a:extLst>
          </p:cNvPr>
          <p:cNvSpPr/>
          <p:nvPr/>
        </p:nvSpPr>
        <p:spPr>
          <a:xfrm>
            <a:off x="4997994" y="4063088"/>
            <a:ext cx="1005840" cy="21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Security Policy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F5ABB1-2927-7961-FC26-3053854A2A9A}"/>
              </a:ext>
            </a:extLst>
          </p:cNvPr>
          <p:cNvSpPr/>
          <p:nvPr/>
        </p:nvSpPr>
        <p:spPr>
          <a:xfrm>
            <a:off x="3637229" y="2300996"/>
            <a:ext cx="150546" cy="78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E3BD76-4531-0D05-785D-3DE18E65D95A}"/>
              </a:ext>
            </a:extLst>
          </p:cNvPr>
          <p:cNvSpPr/>
          <p:nvPr/>
        </p:nvSpPr>
        <p:spPr>
          <a:xfrm>
            <a:off x="3637229" y="2399950"/>
            <a:ext cx="150546" cy="78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D37F13-3E6E-6B94-6FF1-3D58C286EFC1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937287" y="2478618"/>
            <a:ext cx="775215" cy="1806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4A1C178-D6ED-6E92-2A00-BA3AF6D96943}"/>
              </a:ext>
            </a:extLst>
          </p:cNvPr>
          <p:cNvSpPr/>
          <p:nvPr/>
        </p:nvSpPr>
        <p:spPr>
          <a:xfrm>
            <a:off x="876445" y="4485507"/>
            <a:ext cx="150546" cy="78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B2496F-23F2-203D-8F93-2876F8F01D8A}"/>
              </a:ext>
            </a:extLst>
          </p:cNvPr>
          <p:cNvCxnSpPr>
            <a:cxnSpLocks/>
          </p:cNvCxnSpPr>
          <p:nvPr/>
        </p:nvCxnSpPr>
        <p:spPr>
          <a:xfrm>
            <a:off x="1026991" y="4564175"/>
            <a:ext cx="1702131" cy="801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CD97C0C-E888-3BF0-4097-1CB61507F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54" y="4285165"/>
            <a:ext cx="2743200" cy="15430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206B2-98BC-DEA0-C295-54C5A5254C40}"/>
              </a:ext>
            </a:extLst>
          </p:cNvPr>
          <p:cNvSpPr/>
          <p:nvPr/>
        </p:nvSpPr>
        <p:spPr>
          <a:xfrm>
            <a:off x="5564413" y="1743744"/>
            <a:ext cx="150546" cy="78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8998A-37AD-87D2-78F7-47ED7E124A8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787775" y="2294161"/>
            <a:ext cx="1202020" cy="46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B161B8F-C27A-31DD-1C93-CD9B250C1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254" y="2511381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329DF1-CE9C-B9E3-434A-27A7EB4D1774}"/>
              </a:ext>
            </a:extLst>
          </p:cNvPr>
          <p:cNvCxnSpPr>
            <a:cxnSpLocks/>
          </p:cNvCxnSpPr>
          <p:nvPr/>
        </p:nvCxnSpPr>
        <p:spPr>
          <a:xfrm>
            <a:off x="5705434" y="1816285"/>
            <a:ext cx="1695781" cy="791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0E71F55B-A4EF-69D3-7792-AC26E5E21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6256" y="5264000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6B88C3A-53A9-8DA5-0E72-C14DFB2D0ED6}"/>
              </a:ext>
            </a:extLst>
          </p:cNvPr>
          <p:cNvSpPr/>
          <p:nvPr/>
        </p:nvSpPr>
        <p:spPr>
          <a:xfrm>
            <a:off x="4178445" y="6518142"/>
            <a:ext cx="150546" cy="78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CF6B00-DA26-807E-D45C-F470283FF6D2}"/>
              </a:ext>
            </a:extLst>
          </p:cNvPr>
          <p:cNvSpPr/>
          <p:nvPr/>
        </p:nvSpPr>
        <p:spPr>
          <a:xfrm>
            <a:off x="3507856" y="6293044"/>
            <a:ext cx="1012345" cy="303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Click to Print</a:t>
            </a:r>
          </a:p>
        </p:txBody>
      </p:sp>
    </p:spTree>
    <p:extLst>
      <p:ext uri="{BB962C8B-B14F-4D97-AF65-F5344CB8AC3E}">
        <p14:creationId xmlns:p14="http://schemas.microsoft.com/office/powerpoint/2010/main" val="58260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7956847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  <a:latin typeface="Arial Narrow" panose="020B0606020202030204" pitchFamily="34" charset="0"/>
              </a:rPr>
              <a:t>3. Parking Portal - Violator data registered PIC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75566B-F5C6-454A-290D-24FD89AB5C5C}"/>
              </a:ext>
            </a:extLst>
          </p:cNvPr>
          <p:cNvSpPr/>
          <p:nvPr/>
        </p:nvSpPr>
        <p:spPr>
          <a:xfrm>
            <a:off x="307456" y="788846"/>
            <a:ext cx="929374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This function is only available from Admin or manager account.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Please access to below website to go to admin dashboard 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http://10.225.2.86/admin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4B45C-1BC1-07F5-8CE4-64B2C8CF3AA2}"/>
              </a:ext>
            </a:extLst>
          </p:cNvPr>
          <p:cNvSpPr/>
          <p:nvPr/>
        </p:nvSpPr>
        <p:spPr>
          <a:xfrm>
            <a:off x="341435" y="1282657"/>
            <a:ext cx="1330844" cy="21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1. Click violator data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3C187A-82A0-7510-D647-6112446A7F9A}"/>
              </a:ext>
            </a:extLst>
          </p:cNvPr>
          <p:cNvSpPr/>
          <p:nvPr/>
        </p:nvSpPr>
        <p:spPr>
          <a:xfrm>
            <a:off x="341435" y="4074612"/>
            <a:ext cx="1782330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3. Check “Register by” Section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B9AAA6-7381-92CC-B2B0-1F2261F6894E}"/>
              </a:ext>
            </a:extLst>
          </p:cNvPr>
          <p:cNvSpPr/>
          <p:nvPr/>
        </p:nvSpPr>
        <p:spPr>
          <a:xfrm>
            <a:off x="4991431" y="1278744"/>
            <a:ext cx="1769414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2. Click data for detailed review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D4132C7-9AB4-A363-828B-56B6FC86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52" y="428439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1DA368B-830D-FB39-538E-71B9B784C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60" y="1500330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DB2B7E7-92AE-AD94-44BB-3D6EE01E0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60" y="428439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537336-C894-080C-2CA1-82BA4A0B3B4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379221" y="2514546"/>
            <a:ext cx="3772231" cy="505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B5DA5-F115-A630-E77D-D8D648AD3F4D}"/>
              </a:ext>
            </a:extLst>
          </p:cNvPr>
          <p:cNvSpPr/>
          <p:nvPr/>
        </p:nvSpPr>
        <p:spPr>
          <a:xfrm>
            <a:off x="1075292" y="2976368"/>
            <a:ext cx="303929" cy="871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A4182F-4C0D-3B16-9EE4-9A8735A24D51}"/>
              </a:ext>
            </a:extLst>
          </p:cNvPr>
          <p:cNvSpPr/>
          <p:nvPr/>
        </p:nvSpPr>
        <p:spPr>
          <a:xfrm>
            <a:off x="4989526" y="4066130"/>
            <a:ext cx="1686164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4. Detailed User Information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0631B9A-2448-ADB2-19B8-C69464190A52}"/>
              </a:ext>
            </a:extLst>
          </p:cNvPr>
          <p:cNvSpPr/>
          <p:nvPr/>
        </p:nvSpPr>
        <p:spPr>
          <a:xfrm>
            <a:off x="7700753" y="2157038"/>
            <a:ext cx="194514" cy="69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67C756B-8184-458E-3E0A-6770EFB3C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052" y="149397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AE859A1-4381-62FE-7183-2475CF9905BC}"/>
              </a:ext>
            </a:extLst>
          </p:cNvPr>
          <p:cNvSpPr/>
          <p:nvPr/>
        </p:nvSpPr>
        <p:spPr>
          <a:xfrm>
            <a:off x="5708879" y="2384746"/>
            <a:ext cx="378285" cy="101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FAE06A0-758F-0EDE-33CD-827FBFA58340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3069364" y="2435543"/>
            <a:ext cx="2639515" cy="2298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402FC93-0E75-984E-1EA8-DBB2DA43511A}"/>
              </a:ext>
            </a:extLst>
          </p:cNvPr>
          <p:cNvSpPr/>
          <p:nvPr/>
        </p:nvSpPr>
        <p:spPr>
          <a:xfrm>
            <a:off x="4999052" y="6417893"/>
            <a:ext cx="566665" cy="1880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179F411-156E-24CD-81B9-C87B3C2C5583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5565717" y="5403242"/>
            <a:ext cx="1426167" cy="1108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171946A-56A1-8BB8-F72C-A402F9D433A9}"/>
              </a:ext>
            </a:extLst>
          </p:cNvPr>
          <p:cNvSpPr/>
          <p:nvPr/>
        </p:nvSpPr>
        <p:spPr>
          <a:xfrm>
            <a:off x="5575983" y="6314147"/>
            <a:ext cx="1022361" cy="322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Click User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801332-4594-29D7-923D-8DBD0AA1E6FD}"/>
              </a:ext>
            </a:extLst>
          </p:cNvPr>
          <p:cNvSpPr/>
          <p:nvPr/>
        </p:nvSpPr>
        <p:spPr>
          <a:xfrm>
            <a:off x="6598345" y="4752196"/>
            <a:ext cx="1548706" cy="322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Find matching username with “Register by”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DCDE50-C2A5-43E2-7296-34D57CDBCA02}"/>
              </a:ext>
            </a:extLst>
          </p:cNvPr>
          <p:cNvSpPr/>
          <p:nvPr/>
        </p:nvSpPr>
        <p:spPr>
          <a:xfrm>
            <a:off x="5575983" y="5559598"/>
            <a:ext cx="1246873" cy="322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Click this to see detailed information of user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7A423FD-5AA7-B914-262B-0E8D5C0AE4C1}"/>
              </a:ext>
            </a:extLst>
          </p:cNvPr>
          <p:cNvSpPr/>
          <p:nvPr/>
        </p:nvSpPr>
        <p:spPr>
          <a:xfrm>
            <a:off x="5708879" y="5048290"/>
            <a:ext cx="304571" cy="3549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27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27DB11-F9E4-C147-5487-9CBB4C5C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37" y="1516950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0B6316-A10A-8A06-56B8-5CAADB66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37" y="4278678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7110100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3. Parking Portal – Employee Of Month Register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3A2DA-43D0-7019-A8AC-F0CD7B915250}"/>
              </a:ext>
            </a:extLst>
          </p:cNvPr>
          <p:cNvSpPr/>
          <p:nvPr/>
        </p:nvSpPr>
        <p:spPr>
          <a:xfrm>
            <a:off x="307456" y="788846"/>
            <a:ext cx="9415996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According to security policy, employee of month has authority to park in visitor’s parking lot in particularly section displayed parking sign as “Employee of Month”.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Every month, security manager will register employee of month list because manager and admin authority can access this page but user cannot access this page.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E801F7-DA87-4F1B-FFB8-97854C811DDA}"/>
              </a:ext>
            </a:extLst>
          </p:cNvPr>
          <p:cNvSpPr/>
          <p:nvPr/>
        </p:nvSpPr>
        <p:spPr>
          <a:xfrm>
            <a:off x="298909" y="1309869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Admin, Manager View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FF79CB-EB63-883C-FDE8-2FFC00D34B0E}"/>
              </a:ext>
            </a:extLst>
          </p:cNvPr>
          <p:cNvSpPr/>
          <p:nvPr/>
        </p:nvSpPr>
        <p:spPr>
          <a:xfrm>
            <a:off x="4978074" y="1310798"/>
            <a:ext cx="2603826" cy="21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Error 1 : No Duration Date &amp; No Employee 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2AD3E-41DB-CF79-1309-C679E82C232F}"/>
              </a:ext>
            </a:extLst>
          </p:cNvPr>
          <p:cNvSpPr/>
          <p:nvPr/>
        </p:nvSpPr>
        <p:spPr>
          <a:xfrm>
            <a:off x="301256" y="4068366"/>
            <a:ext cx="1611363" cy="21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Error 2 : No Employee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33E08-58FC-7EB7-7117-226CE345671B}"/>
              </a:ext>
            </a:extLst>
          </p:cNvPr>
          <p:cNvSpPr/>
          <p:nvPr/>
        </p:nvSpPr>
        <p:spPr>
          <a:xfrm>
            <a:off x="4974180" y="4063088"/>
            <a:ext cx="1611363" cy="21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Error 3 : No Duration Date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59CD1E-2456-7555-C78F-782AC5614298}"/>
              </a:ext>
            </a:extLst>
          </p:cNvPr>
          <p:cNvSpPr/>
          <p:nvPr/>
        </p:nvSpPr>
        <p:spPr>
          <a:xfrm>
            <a:off x="6285036" y="2979452"/>
            <a:ext cx="2043235" cy="303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Type Duration Date &amp; Employee Name and hit “Submit” Button again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0B1F49-F637-7090-026C-C729633F60D8}"/>
              </a:ext>
            </a:extLst>
          </p:cNvPr>
          <p:cNvSpPr/>
          <p:nvPr/>
        </p:nvSpPr>
        <p:spPr>
          <a:xfrm>
            <a:off x="6383750" y="5611838"/>
            <a:ext cx="2043235" cy="303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Type Duration Date 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and hit “Submit” Button again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23CF4A-2C0D-CFC8-221A-05A6108D6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56" y="4278678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CE258D-6DD6-542A-7967-100882A73C69}"/>
              </a:ext>
            </a:extLst>
          </p:cNvPr>
          <p:cNvSpPr/>
          <p:nvPr/>
        </p:nvSpPr>
        <p:spPr>
          <a:xfrm>
            <a:off x="1571838" y="5607219"/>
            <a:ext cx="2043235" cy="303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Type Employee Name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and hit “Submit” Button again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62C8680-5B8D-0ED9-2CB2-8DF5D85C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29" y="1524570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50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27B879DB-2EA2-6E53-2A24-0B123007E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61" y="4318919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01D17BF-198C-B45D-F99C-B8CDC5913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56" y="4337306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EB84A89-E099-A549-70A9-D94082F5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3" y="158458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3. Parking Portal – Employee Of Month 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75566B-F5C6-454A-290D-24FD89AB5C5C}"/>
              </a:ext>
            </a:extLst>
          </p:cNvPr>
          <p:cNvSpPr/>
          <p:nvPr/>
        </p:nvSpPr>
        <p:spPr>
          <a:xfrm>
            <a:off x="307456" y="788846"/>
            <a:ext cx="9415996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are employee of month, visit this page and check your name is in here and if your name is not registered in here then please contact to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In employee of month list view, data sorted by most recent registered date and you can adjust how many data rows in one page and move page to see next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F5A92-EAAE-B201-1738-507CFFBDACEC}"/>
              </a:ext>
            </a:extLst>
          </p:cNvPr>
          <p:cNvSpPr/>
          <p:nvPr/>
        </p:nvSpPr>
        <p:spPr>
          <a:xfrm>
            <a:off x="307456" y="1378240"/>
            <a:ext cx="624036" cy="21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CD8333-4FCB-6CBA-5008-DC389AD189A9}"/>
              </a:ext>
            </a:extLst>
          </p:cNvPr>
          <p:cNvSpPr/>
          <p:nvPr/>
        </p:nvSpPr>
        <p:spPr>
          <a:xfrm>
            <a:off x="297931" y="4120178"/>
            <a:ext cx="1045094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Excel Download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400AB-A9EC-FB61-7F53-F5E98A9CF9A0}"/>
              </a:ext>
            </a:extLst>
          </p:cNvPr>
          <p:cNvSpPr/>
          <p:nvPr/>
        </p:nvSpPr>
        <p:spPr>
          <a:xfrm>
            <a:off x="3213100" y="2117090"/>
            <a:ext cx="666750" cy="139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C87B3D-0525-925E-C306-0488DB0AA7C0}"/>
              </a:ext>
            </a:extLst>
          </p:cNvPr>
          <p:cNvSpPr/>
          <p:nvPr/>
        </p:nvSpPr>
        <p:spPr>
          <a:xfrm>
            <a:off x="2196511" y="1415059"/>
            <a:ext cx="2560226" cy="644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When you type something in search section, it will search the keyword in all columns.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The easy way to find your history is searching your car plate number or date.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815E19-5BD9-FA25-767F-821928655180}"/>
              </a:ext>
            </a:extLst>
          </p:cNvPr>
          <p:cNvSpPr/>
          <p:nvPr/>
        </p:nvSpPr>
        <p:spPr>
          <a:xfrm>
            <a:off x="1042988" y="4593965"/>
            <a:ext cx="64293" cy="75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AF1B4E-20D7-F1EB-4AD3-C774A386705D}"/>
              </a:ext>
            </a:extLst>
          </p:cNvPr>
          <p:cNvSpPr/>
          <p:nvPr/>
        </p:nvSpPr>
        <p:spPr>
          <a:xfrm>
            <a:off x="1320280" y="2143123"/>
            <a:ext cx="394219" cy="98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2CF5E5-8BF4-628D-1122-82492DF0EF67}"/>
              </a:ext>
            </a:extLst>
          </p:cNvPr>
          <p:cNvSpPr/>
          <p:nvPr/>
        </p:nvSpPr>
        <p:spPr>
          <a:xfrm>
            <a:off x="196554" y="2060029"/>
            <a:ext cx="1172644" cy="199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Select How Many Data in one 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7D0C36-450B-7EEB-1F86-DB5967C07962}"/>
              </a:ext>
            </a:extLst>
          </p:cNvPr>
          <p:cNvSpPr/>
          <p:nvPr/>
        </p:nvSpPr>
        <p:spPr>
          <a:xfrm>
            <a:off x="3926728" y="2643691"/>
            <a:ext cx="823775" cy="303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Click to see next page.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8AFDD79-6178-B0B0-FB9E-F7BAE463FF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714499" y="2192450"/>
            <a:ext cx="1671639" cy="5840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0FF61B-6636-2B39-D26B-E1F11CD50E9E}"/>
              </a:ext>
            </a:extLst>
          </p:cNvPr>
          <p:cNvSpPr/>
          <p:nvPr/>
        </p:nvSpPr>
        <p:spPr>
          <a:xfrm>
            <a:off x="3598472" y="2736924"/>
            <a:ext cx="103691" cy="109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DB7E92-F398-90B7-9884-D6FEEB835424}"/>
              </a:ext>
            </a:extLst>
          </p:cNvPr>
          <p:cNvSpPr/>
          <p:nvPr/>
        </p:nvSpPr>
        <p:spPr>
          <a:xfrm>
            <a:off x="1497551" y="2843308"/>
            <a:ext cx="2237584" cy="362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Depends on how many rows in page, total page count will change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BE5FA3-06F1-49B7-9D8C-233F5AC8F339}"/>
              </a:ext>
            </a:extLst>
          </p:cNvPr>
          <p:cNvSpPr/>
          <p:nvPr/>
        </p:nvSpPr>
        <p:spPr>
          <a:xfrm>
            <a:off x="3716720" y="2738347"/>
            <a:ext cx="137298" cy="95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EE2983-F930-3D7A-6364-D7B4BF268587}"/>
              </a:ext>
            </a:extLst>
          </p:cNvPr>
          <p:cNvSpPr/>
          <p:nvPr/>
        </p:nvSpPr>
        <p:spPr>
          <a:xfrm>
            <a:off x="5036198" y="1367790"/>
            <a:ext cx="1673744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Delete (Only Manager, Admin)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017D19-BE46-A0E6-7A2B-AC7366D6288C}"/>
              </a:ext>
            </a:extLst>
          </p:cNvPr>
          <p:cNvSpPr/>
          <p:nvPr/>
        </p:nvSpPr>
        <p:spPr>
          <a:xfrm>
            <a:off x="5029199" y="4106658"/>
            <a:ext cx="1552575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Security Policy Download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CA2C42-3152-CF08-0E00-3BA0BCE23CB9}"/>
              </a:ext>
            </a:extLst>
          </p:cNvPr>
          <p:cNvSpPr/>
          <p:nvPr/>
        </p:nvSpPr>
        <p:spPr>
          <a:xfrm>
            <a:off x="8016070" y="1369303"/>
            <a:ext cx="1515280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Delete Not Display in User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35A79A-B498-0BA0-0D5F-35983BD9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150" y="5120228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D18D0BE-F225-12A7-2CB0-8E84C9E8E386}"/>
              </a:ext>
            </a:extLst>
          </p:cNvPr>
          <p:cNvSpPr/>
          <p:nvPr/>
        </p:nvSpPr>
        <p:spPr>
          <a:xfrm>
            <a:off x="5834550" y="4577303"/>
            <a:ext cx="64293" cy="75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471368-667D-1027-C2EE-4BB4722B3D0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866697" y="4653128"/>
            <a:ext cx="1558527" cy="670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9AF94F33-54EA-1B6F-1C56-795F170E1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143" y="5120228"/>
            <a:ext cx="2743200" cy="1485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6278BC-D9A1-C3FC-BC0F-ACCEDF7874D1}"/>
              </a:ext>
            </a:extLst>
          </p:cNvPr>
          <p:cNvCxnSpPr>
            <a:stCxn id="11" idx="2"/>
          </p:cNvCxnSpPr>
          <p:nvPr/>
        </p:nvCxnSpPr>
        <p:spPr>
          <a:xfrm>
            <a:off x="1075135" y="4669790"/>
            <a:ext cx="1232296" cy="670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BF50D9E-CB8B-5C85-CF1B-5128A23CD0C8}"/>
              </a:ext>
            </a:extLst>
          </p:cNvPr>
          <p:cNvSpPr/>
          <p:nvPr/>
        </p:nvSpPr>
        <p:spPr>
          <a:xfrm>
            <a:off x="1532832" y="5885606"/>
            <a:ext cx="3715918" cy="644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Excel File Name : “</a:t>
            </a:r>
            <a:r>
              <a:rPr lang="en-US" sz="1000" b="1" dirty="0" err="1">
                <a:solidFill>
                  <a:schemeClr val="tx1"/>
                </a:solidFill>
              </a:rPr>
              <a:t>AllEmployeeOfMonthParkingList</a:t>
            </a:r>
            <a:r>
              <a:rPr lang="en-US" sz="1000" b="1" dirty="0">
                <a:solidFill>
                  <a:schemeClr val="tx1"/>
                </a:solidFill>
              </a:rPr>
              <a:t>_(today date)”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If nothing is happen after you press this button,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then please check download folder.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BB488E4-844B-6C38-670B-05988CE6A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691" y="1579859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2199367-38F2-2B3E-F1C4-AD18D7836F93}"/>
              </a:ext>
            </a:extLst>
          </p:cNvPr>
          <p:cNvSpPr/>
          <p:nvPr/>
        </p:nvSpPr>
        <p:spPr>
          <a:xfrm>
            <a:off x="7038975" y="2038694"/>
            <a:ext cx="120650" cy="67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C6E4AE5-7DE8-0E22-56F1-EC932B4D8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2575182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9B948E0-9094-DE61-F167-BD02C0AC108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59625" y="2072281"/>
            <a:ext cx="788220" cy="825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2AEAAE7-D7EE-1809-8C60-0D32AA5EC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080" y="1568622"/>
            <a:ext cx="1645920" cy="8915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4909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B97815FC-BFB3-7F97-ABEA-B08D7AE7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0" y="4289524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02142B4-334A-D9EC-8F7D-259CD979C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02" y="1487645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75566B-F5C6-454A-290D-24FD89AB5C5C}"/>
              </a:ext>
            </a:extLst>
          </p:cNvPr>
          <p:cNvSpPr/>
          <p:nvPr/>
        </p:nvSpPr>
        <p:spPr>
          <a:xfrm>
            <a:off x="307456" y="788846"/>
            <a:ext cx="9284219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This function is only available from Admin or manager account.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Please access to below website to go to admin dashboard 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4"/>
              </a:rPr>
              <a:t>http://10.225.2.86/admin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4B45C-1BC1-07F5-8CE4-64B2C8CF3AA2}"/>
              </a:ext>
            </a:extLst>
          </p:cNvPr>
          <p:cNvSpPr/>
          <p:nvPr/>
        </p:nvSpPr>
        <p:spPr>
          <a:xfrm>
            <a:off x="341435" y="1282657"/>
            <a:ext cx="1330844" cy="21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1. Click violator data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3C187A-82A0-7510-D647-6112446A7F9A}"/>
              </a:ext>
            </a:extLst>
          </p:cNvPr>
          <p:cNvSpPr/>
          <p:nvPr/>
        </p:nvSpPr>
        <p:spPr>
          <a:xfrm>
            <a:off x="341435" y="4074612"/>
            <a:ext cx="1782330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3. Check “Register by” Section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B9AAA6-7381-92CC-B2B0-1F2261F6894E}"/>
              </a:ext>
            </a:extLst>
          </p:cNvPr>
          <p:cNvSpPr/>
          <p:nvPr/>
        </p:nvSpPr>
        <p:spPr>
          <a:xfrm>
            <a:off x="5000956" y="1278744"/>
            <a:ext cx="1769414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2. Click data for detailed review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D4132C7-9AB4-A363-828B-56B6FC86D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102" y="428439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1DA368B-830D-FB39-538E-71B9B784C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60" y="1500330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537336-C894-080C-2CA1-82BA4A0B3B4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562100" y="2228850"/>
            <a:ext cx="3420942" cy="708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B5DA5-F115-A630-E77D-D8D648AD3F4D}"/>
              </a:ext>
            </a:extLst>
          </p:cNvPr>
          <p:cNvSpPr/>
          <p:nvPr/>
        </p:nvSpPr>
        <p:spPr>
          <a:xfrm>
            <a:off x="1075292" y="2897365"/>
            <a:ext cx="486808" cy="80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A4182F-4C0D-3B16-9EE4-9A8735A24D51}"/>
              </a:ext>
            </a:extLst>
          </p:cNvPr>
          <p:cNvSpPr/>
          <p:nvPr/>
        </p:nvSpPr>
        <p:spPr>
          <a:xfrm>
            <a:off x="5008576" y="4066130"/>
            <a:ext cx="1686164" cy="208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4. Detailed User Information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AE859A1-4381-62FE-7183-2475CF9905BC}"/>
              </a:ext>
            </a:extLst>
          </p:cNvPr>
          <p:cNvSpPr/>
          <p:nvPr/>
        </p:nvSpPr>
        <p:spPr>
          <a:xfrm>
            <a:off x="5727929" y="2384746"/>
            <a:ext cx="425221" cy="101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FAE06A0-758F-0EDE-33CD-827FBFA58340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3088414" y="2435386"/>
            <a:ext cx="2639515" cy="2298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402FC93-0E75-984E-1EA8-DBB2DA43511A}"/>
              </a:ext>
            </a:extLst>
          </p:cNvPr>
          <p:cNvSpPr/>
          <p:nvPr/>
        </p:nvSpPr>
        <p:spPr>
          <a:xfrm>
            <a:off x="5018102" y="6417893"/>
            <a:ext cx="566665" cy="1880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179F411-156E-24CD-81B9-C87B3C2C5583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5584767" y="5403242"/>
            <a:ext cx="1426167" cy="1108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171946A-56A1-8BB8-F72C-A402F9D433A9}"/>
              </a:ext>
            </a:extLst>
          </p:cNvPr>
          <p:cNvSpPr/>
          <p:nvPr/>
        </p:nvSpPr>
        <p:spPr>
          <a:xfrm>
            <a:off x="5595033" y="6314147"/>
            <a:ext cx="1022361" cy="322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Click User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801332-4594-29D7-923D-8DBD0AA1E6FD}"/>
              </a:ext>
            </a:extLst>
          </p:cNvPr>
          <p:cNvSpPr/>
          <p:nvPr/>
        </p:nvSpPr>
        <p:spPr>
          <a:xfrm>
            <a:off x="6617395" y="4752196"/>
            <a:ext cx="1548706" cy="322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Find matching username with “Register by”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DCDE50-C2A5-43E2-7296-34D57CDBCA02}"/>
              </a:ext>
            </a:extLst>
          </p:cNvPr>
          <p:cNvSpPr/>
          <p:nvPr/>
        </p:nvSpPr>
        <p:spPr>
          <a:xfrm>
            <a:off x="5595033" y="5559598"/>
            <a:ext cx="1246873" cy="322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Click this to see detailed information of user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7A423FD-5AA7-B914-262B-0E8D5C0AE4C1}"/>
              </a:ext>
            </a:extLst>
          </p:cNvPr>
          <p:cNvSpPr/>
          <p:nvPr/>
        </p:nvSpPr>
        <p:spPr>
          <a:xfrm>
            <a:off x="5727929" y="5048290"/>
            <a:ext cx="304571" cy="3549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C294BE4-76F3-052E-7AF2-BA731E231260}"/>
              </a:ext>
            </a:extLst>
          </p:cNvPr>
          <p:cNvSpPr/>
          <p:nvPr/>
        </p:nvSpPr>
        <p:spPr>
          <a:xfrm>
            <a:off x="196553" y="157089"/>
            <a:ext cx="7956847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  <a:latin typeface="Arial Narrow" panose="020B0606020202030204" pitchFamily="34" charset="0"/>
              </a:rPr>
              <a:t>3. Parking Portal – Employee of month data registered PIC</a:t>
            </a:r>
          </a:p>
        </p:txBody>
      </p:sp>
    </p:spTree>
    <p:extLst>
      <p:ext uri="{BB962C8B-B14F-4D97-AF65-F5344CB8AC3E}">
        <p14:creationId xmlns:p14="http://schemas.microsoft.com/office/powerpoint/2010/main" val="256938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Truck Portal - Main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7AB68-ACF8-8147-F01B-C73F994276E1}"/>
              </a:ext>
            </a:extLst>
          </p:cNvPr>
          <p:cNvSpPr/>
          <p:nvPr/>
        </p:nvSpPr>
        <p:spPr>
          <a:xfrm>
            <a:off x="307456" y="788846"/>
            <a:ext cx="927469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truck is in and out Gate2, the history will track in this page and user(material, SCM, LX </a:t>
            </a:r>
            <a:r>
              <a:rPr lang="en-US" sz="11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Pantos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11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etc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) can access this page to review truck tracing.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Check-In and Out is in charge of security manager, therefore user can only access to review history.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03A9E-F926-D0EE-7FF0-E14FE312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56" y="1525379"/>
            <a:ext cx="5486400" cy="2971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7F417-874E-4C82-3F63-B332F056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3660775"/>
            <a:ext cx="5486400" cy="2971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B5C807-7A5B-7AC3-6C5E-54052CD39B78}"/>
              </a:ext>
            </a:extLst>
          </p:cNvPr>
          <p:cNvSpPr/>
          <p:nvPr/>
        </p:nvSpPr>
        <p:spPr>
          <a:xfrm>
            <a:off x="298909" y="1307964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Admin, Manager View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C47EDD-239C-60BE-C19C-5891EB47D864}"/>
              </a:ext>
            </a:extLst>
          </p:cNvPr>
          <p:cNvSpPr/>
          <p:nvPr/>
        </p:nvSpPr>
        <p:spPr>
          <a:xfrm>
            <a:off x="8560501" y="3453694"/>
            <a:ext cx="1021649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User View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E42AD6-3A0E-52B7-6160-C7CD9E57D719}"/>
              </a:ext>
            </a:extLst>
          </p:cNvPr>
          <p:cNvCxnSpPr/>
          <p:nvPr/>
        </p:nvCxnSpPr>
        <p:spPr>
          <a:xfrm>
            <a:off x="2286000" y="2781300"/>
            <a:ext cx="25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A8A2614-A7DC-B31E-82F5-23432196C3B6}"/>
              </a:ext>
            </a:extLst>
          </p:cNvPr>
          <p:cNvSpPr/>
          <p:nvPr/>
        </p:nvSpPr>
        <p:spPr>
          <a:xfrm>
            <a:off x="2559050" y="2636380"/>
            <a:ext cx="1959494" cy="3143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When truck is arrived in Gate2, security admin works on check-In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6D9DEF-95B2-97C4-5BD3-AD00A01771A0}"/>
              </a:ext>
            </a:extLst>
          </p:cNvPr>
          <p:cNvCxnSpPr>
            <a:cxnSpLocks/>
          </p:cNvCxnSpPr>
          <p:nvPr/>
        </p:nvCxnSpPr>
        <p:spPr>
          <a:xfrm>
            <a:off x="2305050" y="3011279"/>
            <a:ext cx="254000" cy="97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66072F7-719E-EC71-FC22-219CE7CCAB3C}"/>
              </a:ext>
            </a:extLst>
          </p:cNvPr>
          <p:cNvSpPr/>
          <p:nvPr/>
        </p:nvSpPr>
        <p:spPr>
          <a:xfrm>
            <a:off x="2559050" y="2982522"/>
            <a:ext cx="2332990" cy="38314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When truck tried to out of LG,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Find check-In result and click checkout button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B7CA0-2555-5512-0C2D-5638E99824A4}"/>
              </a:ext>
            </a:extLst>
          </p:cNvPr>
          <p:cNvSpPr/>
          <p:nvPr/>
        </p:nvSpPr>
        <p:spPr>
          <a:xfrm>
            <a:off x="5615940" y="5530741"/>
            <a:ext cx="2628900" cy="275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User account is only able to access review history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CC9572-6C2A-8B25-EF18-71F5F74BE9E5}"/>
              </a:ext>
            </a:extLst>
          </p:cNvPr>
          <p:cNvCxnSpPr/>
          <p:nvPr/>
        </p:nvCxnSpPr>
        <p:spPr>
          <a:xfrm>
            <a:off x="5793856" y="4780786"/>
            <a:ext cx="645044" cy="743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58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5563311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Appendix. Security Admin Location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1C1D9D-A0B5-AF84-E6ED-EED38BADA9E9}"/>
              </a:ext>
            </a:extLst>
          </p:cNvPr>
          <p:cNvSpPr/>
          <p:nvPr/>
        </p:nvSpPr>
        <p:spPr>
          <a:xfrm>
            <a:off x="1883979" y="1044984"/>
            <a:ext cx="1401703" cy="29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Security Building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32B33-018F-BCF6-627D-59F738B21FC8}"/>
              </a:ext>
            </a:extLst>
          </p:cNvPr>
          <p:cNvSpPr/>
          <p:nvPr/>
        </p:nvSpPr>
        <p:spPr>
          <a:xfrm>
            <a:off x="6497990" y="1044984"/>
            <a:ext cx="1401703" cy="29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Gate2 Security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4A80C5-4C7E-46C2-9451-840CFD99685D}"/>
              </a:ext>
            </a:extLst>
          </p:cNvPr>
          <p:cNvCxnSpPr>
            <a:cxnSpLocks/>
          </p:cNvCxnSpPr>
          <p:nvPr/>
        </p:nvCxnSpPr>
        <p:spPr>
          <a:xfrm>
            <a:off x="4936788" y="900927"/>
            <a:ext cx="0" cy="56622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458E230-35BD-3945-65B0-508159F6F55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69" y="1533845"/>
            <a:ext cx="4572000" cy="3474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A8E12-D88E-CAFF-94AE-9F3CF1E1C51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1" y="1533845"/>
            <a:ext cx="4572000" cy="34747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CFE3F9-54EA-7436-8E49-AA348B887AFB}"/>
              </a:ext>
            </a:extLst>
          </p:cNvPr>
          <p:cNvSpPr/>
          <p:nvPr/>
        </p:nvSpPr>
        <p:spPr>
          <a:xfrm>
            <a:off x="2557463" y="1771650"/>
            <a:ext cx="481008" cy="298900"/>
          </a:xfrm>
          <a:prstGeom prst="rect">
            <a:avLst/>
          </a:prstGeom>
          <a:noFill/>
          <a:ln w="28575"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931B0-7D0A-5EBA-5FAA-C8EDE0C752D9}"/>
              </a:ext>
            </a:extLst>
          </p:cNvPr>
          <p:cNvSpPr/>
          <p:nvPr/>
        </p:nvSpPr>
        <p:spPr>
          <a:xfrm>
            <a:off x="8447723" y="3524250"/>
            <a:ext cx="481008" cy="298900"/>
          </a:xfrm>
          <a:prstGeom prst="rect">
            <a:avLst/>
          </a:prstGeom>
          <a:noFill/>
          <a:ln w="28575"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6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5EDF82C-E8D9-3363-B4FC-3DB7045A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01" y="4328750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B96B7-D950-CACE-E429-65D0B6C7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75" y="1515044"/>
            <a:ext cx="4572000" cy="24741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Truck Portal - Check 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7AB68-ACF8-8147-F01B-C73F994276E1}"/>
              </a:ext>
            </a:extLst>
          </p:cNvPr>
          <p:cNvSpPr/>
          <p:nvPr/>
        </p:nvSpPr>
        <p:spPr>
          <a:xfrm>
            <a:off x="307456" y="788846"/>
            <a:ext cx="9301569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Type the information about check-in and all requirements came from manual sheet as below. After submit, it move to history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All fields are required and if there is a blank, then it will give you error message remarked blank is empty. Fill out those blanks and submit again.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6DDE63-369E-2518-4F7F-3E04A7F9E3BA}"/>
              </a:ext>
            </a:extLst>
          </p:cNvPr>
          <p:cNvSpPr/>
          <p:nvPr/>
        </p:nvSpPr>
        <p:spPr>
          <a:xfrm>
            <a:off x="298909" y="1307964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Check In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8B5D6-35D8-20A1-8CCC-AC2DE13F95EF}"/>
              </a:ext>
            </a:extLst>
          </p:cNvPr>
          <p:cNvSpPr/>
          <p:nvPr/>
        </p:nvSpPr>
        <p:spPr>
          <a:xfrm>
            <a:off x="5037025" y="1307964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Manual Excel Sheet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1203EE-BEBD-A2CB-5474-F563671DB824}"/>
              </a:ext>
            </a:extLst>
          </p:cNvPr>
          <p:cNvSpPr/>
          <p:nvPr/>
        </p:nvSpPr>
        <p:spPr>
          <a:xfrm>
            <a:off x="307456" y="4121669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Error Message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832D94-7484-FB46-499F-DF51E3BF9C26}"/>
              </a:ext>
            </a:extLst>
          </p:cNvPr>
          <p:cNvSpPr/>
          <p:nvPr/>
        </p:nvSpPr>
        <p:spPr>
          <a:xfrm>
            <a:off x="5212556" y="2091910"/>
            <a:ext cx="2388394" cy="184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6F1749-3964-7F55-00F7-60D38514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29" y="1515044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DC98F9-B96A-11C6-5E52-DE4B2A01981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079750" y="2184193"/>
            <a:ext cx="2132806" cy="349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B911F79-A971-BE03-4BC8-13B62F410488}"/>
              </a:ext>
            </a:extLst>
          </p:cNvPr>
          <p:cNvSpPr/>
          <p:nvPr/>
        </p:nvSpPr>
        <p:spPr>
          <a:xfrm>
            <a:off x="2592529" y="4291617"/>
            <a:ext cx="2196704" cy="6423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Error Message Pop Up when you miss to fill out one of category. It shows which category is missing therefore please fill out those blank and try to resubmit again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A61B52-608F-AA58-FD1B-D1627FAF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329" y="5157027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73C3CE-C2A6-7294-72CF-11710DF686B8}"/>
              </a:ext>
            </a:extLst>
          </p:cNvPr>
          <p:cNvCxnSpPr>
            <a:cxnSpLocks/>
          </p:cNvCxnSpPr>
          <p:nvPr/>
        </p:nvCxnSpPr>
        <p:spPr>
          <a:xfrm flipH="1">
            <a:off x="2213361" y="4594860"/>
            <a:ext cx="379168" cy="17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09544C-C3E2-8F66-694E-B2016EA9ADF1}"/>
              </a:ext>
            </a:extLst>
          </p:cNvPr>
          <p:cNvCxnSpPr>
            <a:stCxn id="25" idx="2"/>
          </p:cNvCxnSpPr>
          <p:nvPr/>
        </p:nvCxnSpPr>
        <p:spPr>
          <a:xfrm>
            <a:off x="3690881" y="4933965"/>
            <a:ext cx="0" cy="468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09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Truck Portal - History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7AB68-ACF8-8147-F01B-C73F994276E1}"/>
              </a:ext>
            </a:extLst>
          </p:cNvPr>
          <p:cNvSpPr/>
          <p:nvPr/>
        </p:nvSpPr>
        <p:spPr>
          <a:xfrm>
            <a:off x="307456" y="788846"/>
            <a:ext cx="9246119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After check-in, it moves you to all history of truck in and out and download with excel file. Delete function is only available to admin and manager accounts.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To checkout, search the truck information and click View button. Check-In PIC and Check-Out PIC does not have to match.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7704D0-425B-B00A-5D27-A991CE1F56C7}"/>
              </a:ext>
            </a:extLst>
          </p:cNvPr>
          <p:cNvSpPr/>
          <p:nvPr/>
        </p:nvSpPr>
        <p:spPr>
          <a:xfrm>
            <a:off x="298909" y="1307964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History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640C4-2EC1-21B6-3422-7DC2ACFF8A8E}"/>
              </a:ext>
            </a:extLst>
          </p:cNvPr>
          <p:cNvSpPr/>
          <p:nvPr/>
        </p:nvSpPr>
        <p:spPr>
          <a:xfrm>
            <a:off x="4972050" y="1307964"/>
            <a:ext cx="1097280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Search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70BC7-6109-C674-DDB0-96D09B50AEF7}"/>
              </a:ext>
            </a:extLst>
          </p:cNvPr>
          <p:cNvSpPr/>
          <p:nvPr/>
        </p:nvSpPr>
        <p:spPr>
          <a:xfrm>
            <a:off x="307456" y="4041639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Download Excel 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9ECAF9-BF09-B9FF-B57C-ABA3EE7D746E}"/>
              </a:ext>
            </a:extLst>
          </p:cNvPr>
          <p:cNvSpPr/>
          <p:nvPr/>
        </p:nvSpPr>
        <p:spPr>
          <a:xfrm>
            <a:off x="4980941" y="4041638"/>
            <a:ext cx="1188720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Go to Detailed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9352CC-720D-7DBF-AA8F-A50C300A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55" y="152359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6F1D1C-DC37-87E4-68CA-0991299D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5" y="152359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4E518CE-9FA0-3AB9-37ED-E30623718483}"/>
              </a:ext>
            </a:extLst>
          </p:cNvPr>
          <p:cNvSpPr/>
          <p:nvPr/>
        </p:nvSpPr>
        <p:spPr>
          <a:xfrm>
            <a:off x="1885952" y="1956409"/>
            <a:ext cx="104775" cy="123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AFE45F-D99D-AE7A-BD33-13A5C8547EAA}"/>
              </a:ext>
            </a:extLst>
          </p:cNvPr>
          <p:cNvSpPr/>
          <p:nvPr/>
        </p:nvSpPr>
        <p:spPr>
          <a:xfrm>
            <a:off x="3676650" y="2566841"/>
            <a:ext cx="166687" cy="90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3874BF-A472-2B07-E74A-9D84BBC68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01" y="4252284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9D2B56-AE3D-2910-0313-A592460D9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575" y="425506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D4D63C-CEBF-9A1B-292D-AA246C0E8915}"/>
              </a:ext>
            </a:extLst>
          </p:cNvPr>
          <p:cNvCxnSpPr>
            <a:cxnSpLocks/>
          </p:cNvCxnSpPr>
          <p:nvPr/>
        </p:nvCxnSpPr>
        <p:spPr>
          <a:xfrm>
            <a:off x="3781425" y="2657477"/>
            <a:ext cx="1474239" cy="2150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ED1F3B-8141-B076-855A-918AA0D73CBB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55486" y="2080234"/>
            <a:ext cx="82854" cy="2502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8109233-6E9D-C306-370D-6316C6828936}"/>
              </a:ext>
            </a:extLst>
          </p:cNvPr>
          <p:cNvSpPr/>
          <p:nvPr/>
        </p:nvSpPr>
        <p:spPr>
          <a:xfrm>
            <a:off x="1730771" y="5228862"/>
            <a:ext cx="1945879" cy="6423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Excel File name is “</a:t>
            </a:r>
            <a:r>
              <a:rPr lang="en-US" sz="10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TruckTrackingList</a:t>
            </a:r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_(today date).xlsx”. If you cannot find it, please check your download folder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D6715B-DAB9-913B-F11B-CFC5CDE688C4}"/>
              </a:ext>
            </a:extLst>
          </p:cNvPr>
          <p:cNvSpPr/>
          <p:nvPr/>
        </p:nvSpPr>
        <p:spPr>
          <a:xfrm>
            <a:off x="6731197" y="6324129"/>
            <a:ext cx="1945879" cy="299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This is “Check In” status, therefore there is no information about checkout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B337D3-BB98-EB32-2957-25E5A6E84956}"/>
              </a:ext>
            </a:extLst>
          </p:cNvPr>
          <p:cNvSpPr/>
          <p:nvPr/>
        </p:nvSpPr>
        <p:spPr>
          <a:xfrm>
            <a:off x="7391400" y="5715000"/>
            <a:ext cx="625475" cy="354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042792-DFCF-EF86-E3B6-26C5F494E199}"/>
              </a:ext>
            </a:extLst>
          </p:cNvPr>
          <p:cNvCxnSpPr/>
          <p:nvPr/>
        </p:nvCxnSpPr>
        <p:spPr>
          <a:xfrm>
            <a:off x="7917180" y="6069154"/>
            <a:ext cx="160020" cy="254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69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A8CFB99-8861-4017-E91E-A0A718B7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9" y="429654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E2BCB3-96F3-74C4-B65A-B01D4324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878" y="1524080"/>
            <a:ext cx="4572000" cy="247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7604421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Truck Portal - User’s Detailed View After Check-In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7AB68-ACF8-8147-F01B-C73F994276E1}"/>
              </a:ext>
            </a:extLst>
          </p:cNvPr>
          <p:cNvSpPr/>
          <p:nvPr/>
        </p:nvSpPr>
        <p:spPr>
          <a:xfrm>
            <a:off x="307456" y="788846"/>
            <a:ext cx="928104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are check in PIC, then you can see edit and delete button. Checkout PIC doesn’t have to match with check in PIC.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Check detailed information about truck, then you can click the checkout button. User can only see “Back Button”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7704D0-425B-B00A-5D27-A991CE1F56C7}"/>
              </a:ext>
            </a:extLst>
          </p:cNvPr>
          <p:cNvSpPr/>
          <p:nvPr/>
        </p:nvSpPr>
        <p:spPr>
          <a:xfrm>
            <a:off x="298909" y="1323204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Check-In PIC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640C4-2EC1-21B6-3422-7DC2ACFF8A8E}"/>
              </a:ext>
            </a:extLst>
          </p:cNvPr>
          <p:cNvSpPr/>
          <p:nvPr/>
        </p:nvSpPr>
        <p:spPr>
          <a:xfrm>
            <a:off x="5000772" y="1323204"/>
            <a:ext cx="2617265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Not Check-In PIC but Admin or Manager Account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70BC7-6109-C674-DDB0-96D09B50AEF7}"/>
              </a:ext>
            </a:extLst>
          </p:cNvPr>
          <p:cNvSpPr/>
          <p:nvPr/>
        </p:nvSpPr>
        <p:spPr>
          <a:xfrm>
            <a:off x="298909" y="4089465"/>
            <a:ext cx="179566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User Account 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FD1FE-1782-5261-5D06-5B12D72C9DE9}"/>
              </a:ext>
            </a:extLst>
          </p:cNvPr>
          <p:cNvSpPr/>
          <p:nvPr/>
        </p:nvSpPr>
        <p:spPr>
          <a:xfrm>
            <a:off x="5008392" y="4079940"/>
            <a:ext cx="2103120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Back to History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068348-5BAE-6963-280D-26611CE45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429654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1E0ADE-A784-4653-350D-6278B1D44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29" y="152652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283C79-B9BB-44EC-54E0-A9D1E7D02A4E}"/>
              </a:ext>
            </a:extLst>
          </p:cNvPr>
          <p:cNvSpPr/>
          <p:nvPr/>
        </p:nvSpPr>
        <p:spPr>
          <a:xfrm>
            <a:off x="1101288" y="3463184"/>
            <a:ext cx="2982482" cy="20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All Functions are available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DBA8D1-70EA-7115-4AE9-E1D99ED5526B}"/>
              </a:ext>
            </a:extLst>
          </p:cNvPr>
          <p:cNvSpPr/>
          <p:nvPr/>
        </p:nvSpPr>
        <p:spPr>
          <a:xfrm>
            <a:off x="2198369" y="3349951"/>
            <a:ext cx="787401" cy="113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F22074-9D87-015B-8EDE-A677FD9AB0A5}"/>
              </a:ext>
            </a:extLst>
          </p:cNvPr>
          <p:cNvSpPr/>
          <p:nvPr/>
        </p:nvSpPr>
        <p:spPr>
          <a:xfrm>
            <a:off x="5811259" y="6213505"/>
            <a:ext cx="2982482" cy="20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When you click “Back” button, it goes to history page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A7DFBA-AA6E-612F-F5D4-F57AA9FD3CE9}"/>
              </a:ext>
            </a:extLst>
          </p:cNvPr>
          <p:cNvSpPr/>
          <p:nvPr/>
        </p:nvSpPr>
        <p:spPr>
          <a:xfrm>
            <a:off x="1108908" y="6231624"/>
            <a:ext cx="2982482" cy="20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Only Back Function is available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00C86D-1B61-BC4A-9209-1A9DBE523E16}"/>
              </a:ext>
            </a:extLst>
          </p:cNvPr>
          <p:cNvSpPr/>
          <p:nvPr/>
        </p:nvSpPr>
        <p:spPr>
          <a:xfrm>
            <a:off x="2504439" y="6124741"/>
            <a:ext cx="170181" cy="106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D3B691-CB0B-F298-48CB-A0589F9F2D44}"/>
              </a:ext>
            </a:extLst>
          </p:cNvPr>
          <p:cNvSpPr/>
          <p:nvPr/>
        </p:nvSpPr>
        <p:spPr>
          <a:xfrm>
            <a:off x="5801879" y="3488483"/>
            <a:ext cx="2982482" cy="20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Checkout, Back Function is available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A6786B-ED23-DA2D-1F61-25CFA7498811}"/>
              </a:ext>
            </a:extLst>
          </p:cNvPr>
          <p:cNvSpPr/>
          <p:nvPr/>
        </p:nvSpPr>
        <p:spPr>
          <a:xfrm>
            <a:off x="7068819" y="3355883"/>
            <a:ext cx="432119" cy="106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3A7B92-3AE5-95AC-1088-AAFA6702B677}"/>
              </a:ext>
            </a:extLst>
          </p:cNvPr>
          <p:cNvSpPr/>
          <p:nvPr/>
        </p:nvSpPr>
        <p:spPr>
          <a:xfrm>
            <a:off x="2866848" y="2069259"/>
            <a:ext cx="280212" cy="117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4CC7D7-61FE-3894-5C87-9F75EC4A51F9}"/>
              </a:ext>
            </a:extLst>
          </p:cNvPr>
          <p:cNvSpPr/>
          <p:nvPr/>
        </p:nvSpPr>
        <p:spPr>
          <a:xfrm>
            <a:off x="1821638" y="1399468"/>
            <a:ext cx="1758947" cy="4422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Show current status : Check in</a:t>
            </a:r>
          </a:p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Check in : Truck is inside of LG</a:t>
            </a:r>
          </a:p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Check out: Truck is outside of LG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0B9047-BF70-21B5-4D0F-0847FD518C48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2998608" y="1834081"/>
            <a:ext cx="8346" cy="235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1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D6B54EF-74AD-78CE-B2E1-A3CC7A35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56" y="1549229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7690146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Truck Portal - Detailed View After Check-In Function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7AB68-ACF8-8147-F01B-C73F994276E1}"/>
              </a:ext>
            </a:extLst>
          </p:cNvPr>
          <p:cNvSpPr/>
          <p:nvPr/>
        </p:nvSpPr>
        <p:spPr>
          <a:xfrm>
            <a:off x="307456" y="788846"/>
            <a:ext cx="928104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Truck status is “check in”, check-in PIC can change check-in information except time and check in pic(these two will not change) and same as checkout.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hit the delete button then truck all data will delete.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4459F-808D-A19F-CEC0-9DC420E09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99" y="1548201"/>
            <a:ext cx="4572000" cy="24741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79F8FA-F433-132F-45BB-4AA3DE8469E7}"/>
              </a:ext>
            </a:extLst>
          </p:cNvPr>
          <p:cNvSpPr/>
          <p:nvPr/>
        </p:nvSpPr>
        <p:spPr>
          <a:xfrm>
            <a:off x="4948549" y="1341121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Manual Excel Sheet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F2B28-489A-F98E-7F3F-334156BF6990}"/>
              </a:ext>
            </a:extLst>
          </p:cNvPr>
          <p:cNvSpPr/>
          <p:nvPr/>
        </p:nvSpPr>
        <p:spPr>
          <a:xfrm>
            <a:off x="7718055" y="2124273"/>
            <a:ext cx="1013619" cy="18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3F40D2-52E8-BF36-D3CD-32CC19C6DF9D}"/>
              </a:ext>
            </a:extLst>
          </p:cNvPr>
          <p:cNvSpPr/>
          <p:nvPr/>
        </p:nvSpPr>
        <p:spPr>
          <a:xfrm>
            <a:off x="298909" y="1333602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Check Out System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8328C6-15C9-B85B-D78A-B3A459966BFF}"/>
              </a:ext>
            </a:extLst>
          </p:cNvPr>
          <p:cNvCxnSpPr>
            <a:stCxn id="15" idx="1"/>
          </p:cNvCxnSpPr>
          <p:nvPr/>
        </p:nvCxnSpPr>
        <p:spPr>
          <a:xfrm flipH="1">
            <a:off x="3367043" y="2216953"/>
            <a:ext cx="4351012" cy="235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7022A-9F90-07DA-54C0-D4D705A4797A}"/>
              </a:ext>
            </a:extLst>
          </p:cNvPr>
          <p:cNvSpPr/>
          <p:nvPr/>
        </p:nvSpPr>
        <p:spPr>
          <a:xfrm>
            <a:off x="4957096" y="4121667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Delete View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64D6D7-F695-65A9-A654-68AE2931D5CA}"/>
              </a:ext>
            </a:extLst>
          </p:cNvPr>
          <p:cNvSpPr/>
          <p:nvPr/>
        </p:nvSpPr>
        <p:spPr>
          <a:xfrm>
            <a:off x="307456" y="4114148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Edit View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1CC30D-0A9E-8533-0F16-EFC49CC9B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01" y="4321229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0F9D3AF-22B2-3101-01C4-A30E3E1FD936}"/>
              </a:ext>
            </a:extLst>
          </p:cNvPr>
          <p:cNvSpPr/>
          <p:nvPr/>
        </p:nvSpPr>
        <p:spPr>
          <a:xfrm>
            <a:off x="1035103" y="6141137"/>
            <a:ext cx="2904292" cy="20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Current information is already filled. If you want to change, change blank and hit the save button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C612D3-E1B4-42FA-8C95-4DB77CFEB93B}"/>
              </a:ext>
            </a:extLst>
          </p:cNvPr>
          <p:cNvSpPr/>
          <p:nvPr/>
        </p:nvSpPr>
        <p:spPr>
          <a:xfrm>
            <a:off x="2028825" y="5048250"/>
            <a:ext cx="1090613" cy="8460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CCB846-CC61-2684-B22B-FD58576465CE}"/>
              </a:ext>
            </a:extLst>
          </p:cNvPr>
          <p:cNvSpPr/>
          <p:nvPr/>
        </p:nvSpPr>
        <p:spPr>
          <a:xfrm>
            <a:off x="2848782" y="4778711"/>
            <a:ext cx="1090613" cy="20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Changeable when check in status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0D042A5-526B-378C-5697-E2B7C0895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899" y="4328748"/>
            <a:ext cx="4572000" cy="24765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6F9700-C59B-E5E3-C7A7-4EB409A6A6C8}"/>
              </a:ext>
            </a:extLst>
          </p:cNvPr>
          <p:cNvSpPr/>
          <p:nvPr/>
        </p:nvSpPr>
        <p:spPr>
          <a:xfrm>
            <a:off x="5788753" y="6141137"/>
            <a:ext cx="2904292" cy="20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It deleted and connect you to history page</a:t>
            </a:r>
          </a:p>
        </p:txBody>
      </p:sp>
    </p:spTree>
    <p:extLst>
      <p:ext uri="{BB962C8B-B14F-4D97-AF65-F5344CB8AC3E}">
        <p14:creationId xmlns:p14="http://schemas.microsoft.com/office/powerpoint/2010/main" val="242020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52EB6EF-6BEB-B2B5-632C-1BCE87193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9" y="153887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7309146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Truck Portal - User’s Detailed View After Check-Out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7AB68-ACF8-8147-F01B-C73F994276E1}"/>
              </a:ext>
            </a:extLst>
          </p:cNvPr>
          <p:cNvSpPr/>
          <p:nvPr/>
        </p:nvSpPr>
        <p:spPr>
          <a:xfrm>
            <a:off x="307456" y="788846"/>
            <a:ext cx="9219443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  <a:latin typeface="Arial Narrow" panose="020B0606020202030204" pitchFamily="34" charset="0"/>
              </a:rPr>
              <a:t>If you are check-in PIC, then you can see edit and delete button. Checkout PIC doesn’t have to match with Checkin PIC.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  <a:latin typeface="Arial Narrow" panose="020B0606020202030204" pitchFamily="34" charset="0"/>
              </a:rPr>
              <a:t>Check detailed information about truck, then you can click the checkout button. User can only see “Back Button”   </a:t>
            </a:r>
            <a:endParaRPr lang="en-US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D1964-F600-C3FA-AFD8-68178025C806}"/>
              </a:ext>
            </a:extLst>
          </p:cNvPr>
          <p:cNvSpPr/>
          <p:nvPr/>
        </p:nvSpPr>
        <p:spPr>
          <a:xfrm>
            <a:off x="298909" y="4089465"/>
            <a:ext cx="179566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User Account View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339931-35DF-C78A-13FA-3BB574810AFC}"/>
              </a:ext>
            </a:extLst>
          </p:cNvPr>
          <p:cNvSpPr/>
          <p:nvPr/>
        </p:nvSpPr>
        <p:spPr>
          <a:xfrm>
            <a:off x="5008392" y="4079940"/>
            <a:ext cx="2103120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Back to History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5461A4-CB53-DF89-65A6-3ED9E2E40CDE}"/>
              </a:ext>
            </a:extLst>
          </p:cNvPr>
          <p:cNvSpPr/>
          <p:nvPr/>
        </p:nvSpPr>
        <p:spPr>
          <a:xfrm>
            <a:off x="298909" y="1323204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Check-Out PIC View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9388D4-25BB-2DAF-4AE7-D072869CF1D9}"/>
              </a:ext>
            </a:extLst>
          </p:cNvPr>
          <p:cNvSpPr/>
          <p:nvPr/>
        </p:nvSpPr>
        <p:spPr>
          <a:xfrm>
            <a:off x="5000772" y="1323204"/>
            <a:ext cx="2878450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Not Check-Out PIC but Admin or Manager Account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BFD17F8-43EC-3A7D-57AC-66524E3F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18" y="1530285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3D6A96D-8BA2-9EDA-4021-338D3D1AC2B1}"/>
              </a:ext>
            </a:extLst>
          </p:cNvPr>
          <p:cNvSpPr/>
          <p:nvPr/>
        </p:nvSpPr>
        <p:spPr>
          <a:xfrm>
            <a:off x="2866848" y="2069259"/>
            <a:ext cx="280212" cy="117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967425-5920-1696-2C5B-867CE9B66047}"/>
              </a:ext>
            </a:extLst>
          </p:cNvPr>
          <p:cNvSpPr/>
          <p:nvPr/>
        </p:nvSpPr>
        <p:spPr>
          <a:xfrm>
            <a:off x="1821638" y="1399468"/>
            <a:ext cx="1758947" cy="4422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Show current status : Check out</a:t>
            </a:r>
          </a:p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Check in : Truck is inside of LG</a:t>
            </a:r>
          </a:p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Check out: Truck is outside of LG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A12CCA-4342-7C38-7340-A102FDC99727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2998608" y="1834081"/>
            <a:ext cx="8346" cy="235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EEE33FC-2554-532D-5E9B-843E8DD4E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29" y="429654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7E92C56-1510-0728-FED9-0FB271010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938" y="428702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049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7AB68-ACF8-8147-F01B-C73F994276E1}"/>
              </a:ext>
            </a:extLst>
          </p:cNvPr>
          <p:cNvSpPr/>
          <p:nvPr/>
        </p:nvSpPr>
        <p:spPr>
          <a:xfrm>
            <a:off x="307456" y="788846"/>
            <a:ext cx="9415996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Truck status is “Check out”, check out PIC can change check out information except time and checkout pic.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hit the delete button then truck all data will delete.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59ACA8-B91D-27EA-E940-9FD5094E6E22}"/>
              </a:ext>
            </a:extLst>
          </p:cNvPr>
          <p:cNvSpPr/>
          <p:nvPr/>
        </p:nvSpPr>
        <p:spPr>
          <a:xfrm>
            <a:off x="196554" y="157089"/>
            <a:ext cx="6642396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Truck Portal - Detailed View After Check-Out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AF8EEB-0D9A-3A31-2D9B-4B3FE5220C0C}"/>
              </a:ext>
            </a:extLst>
          </p:cNvPr>
          <p:cNvSpPr/>
          <p:nvPr/>
        </p:nvSpPr>
        <p:spPr>
          <a:xfrm>
            <a:off x="4957096" y="1340367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Delete 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01763-02C3-18AF-A386-C5A42A71A26E}"/>
              </a:ext>
            </a:extLst>
          </p:cNvPr>
          <p:cNvSpPr/>
          <p:nvPr/>
        </p:nvSpPr>
        <p:spPr>
          <a:xfrm>
            <a:off x="307456" y="1332848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Edit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19758B-4B83-8BC1-F3BC-2B882B50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6" y="1539929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281562-94D4-B514-EF41-0BBB5509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96" y="1547448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382CE3-1963-8550-3664-C658693F1238}"/>
              </a:ext>
            </a:extLst>
          </p:cNvPr>
          <p:cNvSpPr/>
          <p:nvPr/>
        </p:nvSpPr>
        <p:spPr>
          <a:xfrm>
            <a:off x="1146274" y="3534249"/>
            <a:ext cx="2904292" cy="20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Current information is already filled. If you want to change, change blank and hit the save button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2D356B-9D7F-718A-AD59-F4093222CCCA}"/>
              </a:ext>
            </a:extLst>
          </p:cNvPr>
          <p:cNvSpPr/>
          <p:nvPr/>
        </p:nvSpPr>
        <p:spPr>
          <a:xfrm>
            <a:off x="2095500" y="2372301"/>
            <a:ext cx="1005840" cy="20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282CB-745C-F850-2D2A-108C32B18FD7}"/>
              </a:ext>
            </a:extLst>
          </p:cNvPr>
          <p:cNvSpPr/>
          <p:nvPr/>
        </p:nvSpPr>
        <p:spPr>
          <a:xfrm>
            <a:off x="3171360" y="2293577"/>
            <a:ext cx="1090613" cy="2858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Changeable when check out status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D6852A-1748-E2C8-7ED1-2215244E3B43}"/>
              </a:ext>
            </a:extLst>
          </p:cNvPr>
          <p:cNvSpPr/>
          <p:nvPr/>
        </p:nvSpPr>
        <p:spPr>
          <a:xfrm>
            <a:off x="5790950" y="2658106"/>
            <a:ext cx="2904292" cy="20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It deleted and connect you to history page</a:t>
            </a:r>
          </a:p>
        </p:txBody>
      </p:sp>
    </p:spTree>
    <p:extLst>
      <p:ext uri="{BB962C8B-B14F-4D97-AF65-F5344CB8AC3E}">
        <p14:creationId xmlns:p14="http://schemas.microsoft.com/office/powerpoint/2010/main" val="3188006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7AB68-ACF8-8147-F01B-C73F994276E1}"/>
              </a:ext>
            </a:extLst>
          </p:cNvPr>
          <p:cNvSpPr/>
          <p:nvPr/>
        </p:nvSpPr>
        <p:spPr>
          <a:xfrm>
            <a:off x="307456" y="788846"/>
            <a:ext cx="925564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Go to 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http://10.225.2.86/admin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 to access admin  dashboard and it could make you login page if you cannot login in here, it means you are User account.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need Manager account, please contact by email. 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eunbi1.yoon@lge.com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59ACA8-B91D-27EA-E940-9FD5094E6E22}"/>
              </a:ext>
            </a:extLst>
          </p:cNvPr>
          <p:cNvSpPr/>
          <p:nvPr/>
        </p:nvSpPr>
        <p:spPr>
          <a:xfrm>
            <a:off x="196553" y="157089"/>
            <a:ext cx="7833021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Truck Portal - Update By Manager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FDA03-3768-4B8E-C5A6-EA09933A2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1536635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9143C-5542-09F8-1BC1-23872463E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54" y="429019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FD75D9-FF9B-5912-CA0D-AB91C6EA0742}"/>
              </a:ext>
            </a:extLst>
          </p:cNvPr>
          <p:cNvSpPr/>
          <p:nvPr/>
        </p:nvSpPr>
        <p:spPr>
          <a:xfrm>
            <a:off x="298908" y="1329554"/>
            <a:ext cx="1631491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Login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03CB64-9B95-01F0-FFBF-495EB951A660}"/>
              </a:ext>
            </a:extLst>
          </p:cNvPr>
          <p:cNvSpPr/>
          <p:nvPr/>
        </p:nvSpPr>
        <p:spPr>
          <a:xfrm>
            <a:off x="298909" y="4083115"/>
            <a:ext cx="120130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Click target data 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6C7CB2-6066-25DF-B01C-636A1A2D1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54" y="154518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B54ED7-899E-C28A-36EC-3DD54BCED56F}"/>
              </a:ext>
            </a:extLst>
          </p:cNvPr>
          <p:cNvSpPr/>
          <p:nvPr/>
        </p:nvSpPr>
        <p:spPr>
          <a:xfrm>
            <a:off x="4982554" y="1329553"/>
            <a:ext cx="1631491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Access Admin Dashboard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DFD3A-432D-1DE9-3574-4E907A78CE53}"/>
              </a:ext>
            </a:extLst>
          </p:cNvPr>
          <p:cNvSpPr/>
          <p:nvPr/>
        </p:nvSpPr>
        <p:spPr>
          <a:xfrm>
            <a:off x="7105339" y="2240957"/>
            <a:ext cx="428937" cy="102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B932F4-4680-A928-9F46-ACA60FEBD7F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720340" y="2292054"/>
            <a:ext cx="4384999" cy="2706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709C583-1C13-8BDB-DDAA-9055D819863B}"/>
              </a:ext>
            </a:extLst>
          </p:cNvPr>
          <p:cNvSpPr/>
          <p:nvPr/>
        </p:nvSpPr>
        <p:spPr>
          <a:xfrm>
            <a:off x="6991273" y="2097799"/>
            <a:ext cx="1800382" cy="93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Truck Tracking Data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C51D18-807C-B406-7805-35C049D8007E}"/>
              </a:ext>
            </a:extLst>
          </p:cNvPr>
          <p:cNvSpPr/>
          <p:nvPr/>
        </p:nvSpPr>
        <p:spPr>
          <a:xfrm>
            <a:off x="1109890" y="5193930"/>
            <a:ext cx="90304" cy="65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42C9BE-4E10-C7AF-B3CF-9B3E24D4A2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554" y="4284499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CE07A8-1828-5482-60DC-CC49FADF4381}"/>
              </a:ext>
            </a:extLst>
          </p:cNvPr>
          <p:cNvSpPr/>
          <p:nvPr/>
        </p:nvSpPr>
        <p:spPr>
          <a:xfrm>
            <a:off x="4982553" y="4074568"/>
            <a:ext cx="2008719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Change information and click save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44846E-014D-2A10-2013-E296EFA61C27}"/>
              </a:ext>
            </a:extLst>
          </p:cNvPr>
          <p:cNvCxnSpPr>
            <a:stCxn id="19" idx="3"/>
          </p:cNvCxnSpPr>
          <p:nvPr/>
        </p:nvCxnSpPr>
        <p:spPr>
          <a:xfrm>
            <a:off x="1200194" y="5226689"/>
            <a:ext cx="4500519" cy="49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22A3B12-EC1E-D80B-022E-40031CE28C5A}"/>
              </a:ext>
            </a:extLst>
          </p:cNvPr>
          <p:cNvSpPr/>
          <p:nvPr/>
        </p:nvSpPr>
        <p:spPr>
          <a:xfrm>
            <a:off x="8485974" y="4819830"/>
            <a:ext cx="957129" cy="111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65AD87-0337-152D-7869-DB952F6BF9C3}"/>
              </a:ext>
            </a:extLst>
          </p:cNvPr>
          <p:cNvSpPr/>
          <p:nvPr/>
        </p:nvSpPr>
        <p:spPr>
          <a:xfrm>
            <a:off x="7798164" y="4637324"/>
            <a:ext cx="1800382" cy="93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Save to change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93A0FB-EB13-2EFD-B7FA-6DC7CC845911}"/>
              </a:ext>
            </a:extLst>
          </p:cNvPr>
          <p:cNvSpPr/>
          <p:nvPr/>
        </p:nvSpPr>
        <p:spPr>
          <a:xfrm>
            <a:off x="5944234" y="4721730"/>
            <a:ext cx="1800382" cy="93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This * means  that cannot be blank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918E78-B7CA-DC80-5656-5EDA96E594CF}"/>
              </a:ext>
            </a:extLst>
          </p:cNvPr>
          <p:cNvSpPr/>
          <p:nvPr/>
        </p:nvSpPr>
        <p:spPr>
          <a:xfrm>
            <a:off x="5921375" y="4875377"/>
            <a:ext cx="45719" cy="55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ABBC3E-5424-18F8-03BB-0006FE83A71C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5967094" y="4822793"/>
            <a:ext cx="103100" cy="80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43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EF794C9B-AC19-D7CD-418A-A174D05A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73" y="1515045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5. Delivery Portal - Main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7AB68-ACF8-8147-F01B-C73F994276E1}"/>
              </a:ext>
            </a:extLst>
          </p:cNvPr>
          <p:cNvSpPr/>
          <p:nvPr/>
        </p:nvSpPr>
        <p:spPr>
          <a:xfrm>
            <a:off x="307456" y="788846"/>
            <a:ext cx="927469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package arrived in the security building, security admin add new package on the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package has no information in the box, then admin can make QR code and attach but this is optional.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2EB0-BCAF-A608-9D4D-28D40A3C0C94}"/>
              </a:ext>
            </a:extLst>
          </p:cNvPr>
          <p:cNvSpPr/>
          <p:nvPr/>
        </p:nvSpPr>
        <p:spPr>
          <a:xfrm>
            <a:off x="298909" y="1307964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Admin, Manager View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03DAF6-FE53-5F6D-449E-B3614ABADF31}"/>
              </a:ext>
            </a:extLst>
          </p:cNvPr>
          <p:cNvSpPr/>
          <p:nvPr/>
        </p:nvSpPr>
        <p:spPr>
          <a:xfrm>
            <a:off x="8560501" y="3522030"/>
            <a:ext cx="1021649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User 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E18BC-4241-D3A1-F70E-AB314B56B53A}"/>
              </a:ext>
            </a:extLst>
          </p:cNvPr>
          <p:cNvSpPr/>
          <p:nvPr/>
        </p:nvSpPr>
        <p:spPr>
          <a:xfrm>
            <a:off x="1310069" y="2438826"/>
            <a:ext cx="1052131" cy="67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91D4CA-9BFB-C9B8-D4AF-553CECD41D51}"/>
              </a:ext>
            </a:extLst>
          </p:cNvPr>
          <p:cNvSpPr/>
          <p:nvPr/>
        </p:nvSpPr>
        <p:spPr>
          <a:xfrm>
            <a:off x="991239" y="1676270"/>
            <a:ext cx="1612796" cy="1281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88854-5053-A95A-CC70-9AB49751FFEB}"/>
              </a:ext>
            </a:extLst>
          </p:cNvPr>
          <p:cNvSpPr/>
          <p:nvPr/>
        </p:nvSpPr>
        <p:spPr>
          <a:xfrm>
            <a:off x="2538529" y="1672044"/>
            <a:ext cx="819150" cy="132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Quick Menu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57C062-E445-9FAA-5F0F-4CEE4B03F13B}"/>
              </a:ext>
            </a:extLst>
          </p:cNvPr>
          <p:cNvCxnSpPr>
            <a:cxnSpLocks/>
          </p:cNvCxnSpPr>
          <p:nvPr/>
        </p:nvCxnSpPr>
        <p:spPr>
          <a:xfrm flipH="1">
            <a:off x="1866247" y="1804441"/>
            <a:ext cx="145752" cy="634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5F128-C032-F8E0-FF91-AB2FBB8191BE}"/>
              </a:ext>
            </a:extLst>
          </p:cNvPr>
          <p:cNvSpPr/>
          <p:nvPr/>
        </p:nvSpPr>
        <p:spPr>
          <a:xfrm>
            <a:off x="1866247" y="1892577"/>
            <a:ext cx="1208876" cy="128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This is matching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F91D82-EDEC-09C2-DCCB-B864531EE6A1}"/>
              </a:ext>
            </a:extLst>
          </p:cNvPr>
          <p:cNvSpPr/>
          <p:nvPr/>
        </p:nvSpPr>
        <p:spPr>
          <a:xfrm>
            <a:off x="665799" y="1683945"/>
            <a:ext cx="315276" cy="1184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E3C9041-E87D-5DE6-D5E2-73E3BDF6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3729111"/>
            <a:ext cx="5486400" cy="2971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F2424B-1719-2111-C11D-D080A674A711}"/>
              </a:ext>
            </a:extLst>
          </p:cNvPr>
          <p:cNvSpPr/>
          <p:nvPr/>
        </p:nvSpPr>
        <p:spPr>
          <a:xfrm>
            <a:off x="5624883" y="3931987"/>
            <a:ext cx="819150" cy="132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Quick Menu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F10C4D-2865-CF42-7825-B1D3EAD98FE6}"/>
              </a:ext>
            </a:extLst>
          </p:cNvPr>
          <p:cNvSpPr/>
          <p:nvPr/>
        </p:nvSpPr>
        <p:spPr>
          <a:xfrm>
            <a:off x="4547670" y="3945732"/>
            <a:ext cx="1129230" cy="1323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85532C-27D9-F62F-F505-1503783AABEC}"/>
              </a:ext>
            </a:extLst>
          </p:cNvPr>
          <p:cNvSpPr/>
          <p:nvPr/>
        </p:nvSpPr>
        <p:spPr>
          <a:xfrm>
            <a:off x="5289550" y="4831166"/>
            <a:ext cx="1201634" cy="420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88475-AF40-2FB4-9A19-5CB3214E0B5B}"/>
              </a:ext>
            </a:extLst>
          </p:cNvPr>
          <p:cNvCxnSpPr>
            <a:cxnSpLocks/>
          </p:cNvCxnSpPr>
          <p:nvPr/>
        </p:nvCxnSpPr>
        <p:spPr>
          <a:xfrm>
            <a:off x="5365750" y="4064384"/>
            <a:ext cx="524617" cy="766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5ACD0B9-1636-D0D4-F076-6C47924533D5}"/>
              </a:ext>
            </a:extLst>
          </p:cNvPr>
          <p:cNvSpPr/>
          <p:nvPr/>
        </p:nvSpPr>
        <p:spPr>
          <a:xfrm>
            <a:off x="5948762" y="4170346"/>
            <a:ext cx="1208876" cy="128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This is matching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6A4D93-27D3-461D-2ACF-CB9F3818261E}"/>
              </a:ext>
            </a:extLst>
          </p:cNvPr>
          <p:cNvSpPr/>
          <p:nvPr/>
        </p:nvSpPr>
        <p:spPr>
          <a:xfrm>
            <a:off x="204154" y="1814094"/>
            <a:ext cx="1550049" cy="128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Arial Narrow" panose="020B0606020202030204" pitchFamily="34" charset="0"/>
              </a:rPr>
              <a:t>Back to security center</a:t>
            </a:r>
          </a:p>
        </p:txBody>
      </p:sp>
    </p:spTree>
    <p:extLst>
      <p:ext uri="{BB962C8B-B14F-4D97-AF65-F5344CB8AC3E}">
        <p14:creationId xmlns:p14="http://schemas.microsoft.com/office/powerpoint/2010/main" val="317863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F0FA7FAC-15DE-04CB-10F7-3CFCCDC6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0" y="4139761"/>
            <a:ext cx="4572000" cy="24765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8FE8AA1-0CCF-46E3-10B9-AA6B74BF8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1525053"/>
            <a:ext cx="4572000" cy="247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713573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5. Delivery Portal - Add Package(1/2)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F2D03-F6B4-252E-ECFD-ED4A5905CE40}"/>
              </a:ext>
            </a:extLst>
          </p:cNvPr>
          <p:cNvSpPr/>
          <p:nvPr/>
        </p:nvSpPr>
        <p:spPr>
          <a:xfrm>
            <a:off x="307456" y="788846"/>
            <a:ext cx="927469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To add package, need tracking number and receiver. Tracking number can enter 1) Upload QR or Barcode File 2) Type manually.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This is for 1) Upload QR Image upload tutorial. After tracking number is filed, there is only one option for receiver, receiver should be entered manually,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B2EBF-F6F7-8B9A-ED2A-6AF2BFBEE7A2}"/>
              </a:ext>
            </a:extLst>
          </p:cNvPr>
          <p:cNvSpPr/>
          <p:nvPr/>
        </p:nvSpPr>
        <p:spPr>
          <a:xfrm>
            <a:off x="313806" y="1327497"/>
            <a:ext cx="2135797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Tracking Number – QR Image Upload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EBAC5-52DB-C824-21C1-A334A42F82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06" y="1534578"/>
            <a:ext cx="4572000" cy="2478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C0E4D3-4A68-3470-C163-1063178C936D}"/>
              </a:ext>
            </a:extLst>
          </p:cNvPr>
          <p:cNvSpPr/>
          <p:nvPr/>
        </p:nvSpPr>
        <p:spPr>
          <a:xfrm>
            <a:off x="1971675" y="2893695"/>
            <a:ext cx="471578" cy="85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B3BA08-CD87-5AE6-561B-97AFAF945A18}"/>
              </a:ext>
            </a:extLst>
          </p:cNvPr>
          <p:cNvSpPr/>
          <p:nvPr/>
        </p:nvSpPr>
        <p:spPr>
          <a:xfrm>
            <a:off x="318569" y="1525053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15027A-81D2-DE13-4147-40C8A7201E41}"/>
              </a:ext>
            </a:extLst>
          </p:cNvPr>
          <p:cNvSpPr/>
          <p:nvPr/>
        </p:nvSpPr>
        <p:spPr>
          <a:xfrm>
            <a:off x="5010150" y="1509378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53B3ECF-B530-B4FA-0B81-2EA9739B0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06" y="4133469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D175A6F-AF1B-E50B-8706-A6E808515C0A}"/>
              </a:ext>
            </a:extLst>
          </p:cNvPr>
          <p:cNvSpPr/>
          <p:nvPr/>
        </p:nvSpPr>
        <p:spPr>
          <a:xfrm>
            <a:off x="307456" y="4124688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D83D31F-23F5-037B-68BD-F52A8FA2C338}"/>
              </a:ext>
            </a:extLst>
          </p:cNvPr>
          <p:cNvSpPr/>
          <p:nvPr/>
        </p:nvSpPr>
        <p:spPr>
          <a:xfrm>
            <a:off x="5010150" y="4133511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503F3A-5796-87A3-F93B-F4192269C167}"/>
              </a:ext>
            </a:extLst>
          </p:cNvPr>
          <p:cNvSpPr/>
          <p:nvPr/>
        </p:nvSpPr>
        <p:spPr>
          <a:xfrm>
            <a:off x="6577859" y="2736935"/>
            <a:ext cx="627671" cy="182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EA5D4F-CBDD-609A-0F8A-A17C559D32DF}"/>
              </a:ext>
            </a:extLst>
          </p:cNvPr>
          <p:cNvSpPr/>
          <p:nvPr/>
        </p:nvSpPr>
        <p:spPr>
          <a:xfrm>
            <a:off x="6473885" y="5426579"/>
            <a:ext cx="858407" cy="85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29AB87-F297-F52D-E6F1-B63D32D5A8F2}"/>
              </a:ext>
            </a:extLst>
          </p:cNvPr>
          <p:cNvSpPr/>
          <p:nvPr/>
        </p:nvSpPr>
        <p:spPr>
          <a:xfrm>
            <a:off x="7198411" y="5546221"/>
            <a:ext cx="168065" cy="85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44F27A-DEF7-EE66-6CA7-756D378688A8}"/>
              </a:ext>
            </a:extLst>
          </p:cNvPr>
          <p:cNvSpPr/>
          <p:nvPr/>
        </p:nvSpPr>
        <p:spPr>
          <a:xfrm>
            <a:off x="2055709" y="5289105"/>
            <a:ext cx="260201" cy="91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FFDFF94-C41E-AE92-582A-8844A323D56E}"/>
              </a:ext>
            </a:extLst>
          </p:cNvPr>
          <p:cNvSpPr/>
          <p:nvPr/>
        </p:nvSpPr>
        <p:spPr>
          <a:xfrm>
            <a:off x="6081209" y="5813911"/>
            <a:ext cx="2570533" cy="500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Please type package receiver manually.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click save, it is automatically link to search. Check your input is correctly saved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6DABB16-8897-27CA-D759-06681762E258}"/>
              </a:ext>
            </a:extLst>
          </p:cNvPr>
          <p:cNvSpPr/>
          <p:nvPr/>
        </p:nvSpPr>
        <p:spPr>
          <a:xfrm>
            <a:off x="3234404" y="1788095"/>
            <a:ext cx="1566195" cy="3993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Tracking Number : You can only type number in here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63E1B59-0725-AB3D-9F78-F8A44E4CB40E}"/>
              </a:ext>
            </a:extLst>
          </p:cNvPr>
          <p:cNvSpPr/>
          <p:nvPr/>
        </p:nvSpPr>
        <p:spPr>
          <a:xfrm>
            <a:off x="1786071" y="2247900"/>
            <a:ext cx="1598479" cy="7315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ABAFF47B-183A-38B3-B078-27B94E46FED7}"/>
              </a:ext>
            </a:extLst>
          </p:cNvPr>
          <p:cNvSpPr/>
          <p:nvPr/>
        </p:nvSpPr>
        <p:spPr>
          <a:xfrm>
            <a:off x="4800599" y="2686614"/>
            <a:ext cx="308610" cy="2070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671BD38-ED5D-667B-72EC-B79B25D8E303}"/>
              </a:ext>
            </a:extLst>
          </p:cNvPr>
          <p:cNvSpPr/>
          <p:nvPr/>
        </p:nvSpPr>
        <p:spPr>
          <a:xfrm rot="7428515">
            <a:off x="4760561" y="3942931"/>
            <a:ext cx="308610" cy="2070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6B442909-59B8-C772-9B34-FC6C010AA755}"/>
              </a:ext>
            </a:extLst>
          </p:cNvPr>
          <p:cNvSpPr/>
          <p:nvPr/>
        </p:nvSpPr>
        <p:spPr>
          <a:xfrm>
            <a:off x="4790498" y="5289105"/>
            <a:ext cx="308610" cy="2070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76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AD81D4-3C78-8323-19E9-5918B374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696" y="1509378"/>
            <a:ext cx="4572000" cy="24765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CDA91-5028-7CD1-0F9A-22C7A597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2" y="1534578"/>
            <a:ext cx="4572000" cy="24765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713573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5. Delivery Portal - Add Package(2/2)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F2D03-F6B4-252E-ECFD-ED4A5905CE40}"/>
              </a:ext>
            </a:extLst>
          </p:cNvPr>
          <p:cNvSpPr/>
          <p:nvPr/>
        </p:nvSpPr>
        <p:spPr>
          <a:xfrm>
            <a:off x="307456" y="788846"/>
            <a:ext cx="927469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This is for 2) Type manually  upload tutorial. After tracking number is filed, there is only one option for receiver, receiver should be entered manually.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did not put receiver, it will give you an error as below and not able to save. Please type “Unknown”, if there is no receiver information in package.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B2EBF-F6F7-8B9A-ED2A-6AF2BFBEE7A2}"/>
              </a:ext>
            </a:extLst>
          </p:cNvPr>
          <p:cNvSpPr/>
          <p:nvPr/>
        </p:nvSpPr>
        <p:spPr>
          <a:xfrm>
            <a:off x="313806" y="1327497"/>
            <a:ext cx="2135797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Tracking Number – Type Manually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B3BA08-CD87-5AE6-561B-97AFAF945A18}"/>
              </a:ext>
            </a:extLst>
          </p:cNvPr>
          <p:cNvSpPr/>
          <p:nvPr/>
        </p:nvSpPr>
        <p:spPr>
          <a:xfrm>
            <a:off x="318569" y="1525053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15027A-81D2-DE13-4147-40C8A7201E41}"/>
              </a:ext>
            </a:extLst>
          </p:cNvPr>
          <p:cNvSpPr/>
          <p:nvPr/>
        </p:nvSpPr>
        <p:spPr>
          <a:xfrm>
            <a:off x="5017770" y="1509378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875C49-C250-C2A8-64F4-6B86C0823ECB}"/>
              </a:ext>
            </a:extLst>
          </p:cNvPr>
          <p:cNvSpPr/>
          <p:nvPr/>
        </p:nvSpPr>
        <p:spPr>
          <a:xfrm>
            <a:off x="307456" y="4085604"/>
            <a:ext cx="2135797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Error – Tracking Number Empty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2B320-6252-3776-3C10-52CD39306670}"/>
              </a:ext>
            </a:extLst>
          </p:cNvPr>
          <p:cNvSpPr/>
          <p:nvPr/>
        </p:nvSpPr>
        <p:spPr>
          <a:xfrm>
            <a:off x="5017998" y="4085603"/>
            <a:ext cx="2135797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Error –  Receiver Empty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B9E77-0956-AB60-B6DC-8A58DD30E2B9}"/>
              </a:ext>
            </a:extLst>
          </p:cNvPr>
          <p:cNvSpPr/>
          <p:nvPr/>
        </p:nvSpPr>
        <p:spPr>
          <a:xfrm>
            <a:off x="3234404" y="1788095"/>
            <a:ext cx="1566195" cy="3993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Tracking Number : You can only type number in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5205B9-29F8-76FD-6FC8-0B9D7B89E673}"/>
              </a:ext>
            </a:extLst>
          </p:cNvPr>
          <p:cNvSpPr/>
          <p:nvPr/>
        </p:nvSpPr>
        <p:spPr>
          <a:xfrm>
            <a:off x="1786071" y="2247900"/>
            <a:ext cx="1598479" cy="7315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F238753-5BB2-8243-4060-BF799F6FC741}"/>
              </a:ext>
            </a:extLst>
          </p:cNvPr>
          <p:cNvSpPr/>
          <p:nvPr/>
        </p:nvSpPr>
        <p:spPr>
          <a:xfrm>
            <a:off x="4802391" y="2668856"/>
            <a:ext cx="308610" cy="2070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584123-7CEC-FB63-FE76-6CC63D0F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02" y="4300803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E50F5-CE24-E8ED-A5CB-0495F58BF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544" y="4300803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8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640079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 &amp; Login Page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175899" y="741791"/>
            <a:ext cx="9554201" cy="796283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should log in to access this website and if you are logout it when you click some buttons to move page you will connect to login page automatically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sign up here, you will get user authority, if you need Admin Authority then send your all sign up information referring sign-up form (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eunbi1.yoon@lge.com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For sign up, all blanks are required and check detailed requirements below blanks and password different with username. e.g. username : user, password : user1357(X).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Email address should be @lge.com for security purpose.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65E09-9D40-1CAB-4988-D665A7B9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1" y="4251428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C6720C-75D2-6B95-DE91-3D3E63ED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74" y="171146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C12BFD-8967-798D-89B2-4DA8A0481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346" y="172376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5C8C6A-EA24-139A-A109-C02C94EADB91}"/>
              </a:ext>
            </a:extLst>
          </p:cNvPr>
          <p:cNvSpPr/>
          <p:nvPr/>
        </p:nvSpPr>
        <p:spPr>
          <a:xfrm>
            <a:off x="8829270" y="1898187"/>
            <a:ext cx="631550" cy="142963"/>
          </a:xfrm>
          <a:prstGeom prst="rect">
            <a:avLst/>
          </a:prstGeom>
          <a:noFill/>
          <a:ln w="38100"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84798F-DEC6-8396-8ADD-1A565594D864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8516084" y="1905552"/>
            <a:ext cx="313186" cy="64117"/>
          </a:xfrm>
          <a:prstGeom prst="straightConnector1">
            <a:avLst/>
          </a:prstGeom>
          <a:ln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6159FF-1FAB-BBA6-DCA7-20F5F5619FF7}"/>
              </a:ext>
            </a:extLst>
          </p:cNvPr>
          <p:cNvSpPr/>
          <p:nvPr/>
        </p:nvSpPr>
        <p:spPr>
          <a:xfrm>
            <a:off x="6229733" y="1679014"/>
            <a:ext cx="2557742" cy="28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430F8"/>
                </a:solidFill>
                <a:latin typeface="Arial Narrow" panose="020B0606020202030204" pitchFamily="34" charset="0"/>
              </a:rPr>
              <a:t>Authority | First Name Last Name (Team Name)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C9B186-6A1D-053B-5C74-93D4ECA67444}"/>
              </a:ext>
            </a:extLst>
          </p:cNvPr>
          <p:cNvSpPr/>
          <p:nvPr/>
        </p:nvSpPr>
        <p:spPr>
          <a:xfrm>
            <a:off x="5173812" y="1720726"/>
            <a:ext cx="739396" cy="301752"/>
          </a:xfrm>
          <a:prstGeom prst="rect">
            <a:avLst/>
          </a:prstGeom>
          <a:solidFill>
            <a:schemeClr val="bg1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Log-In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C14F97-1531-58E5-5604-87E2EDCADBAF}"/>
              </a:ext>
            </a:extLst>
          </p:cNvPr>
          <p:cNvSpPr/>
          <p:nvPr/>
        </p:nvSpPr>
        <p:spPr>
          <a:xfrm>
            <a:off x="182001" y="1701925"/>
            <a:ext cx="892591" cy="301752"/>
          </a:xfrm>
          <a:prstGeom prst="rect">
            <a:avLst/>
          </a:prstGeom>
          <a:solidFill>
            <a:schemeClr val="bg1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Main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8FA4CB-237D-9FCF-F44D-BFB011CFFF80}"/>
              </a:ext>
            </a:extLst>
          </p:cNvPr>
          <p:cNvSpPr/>
          <p:nvPr/>
        </p:nvSpPr>
        <p:spPr>
          <a:xfrm>
            <a:off x="2717061" y="2263471"/>
            <a:ext cx="1855610" cy="28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65757"/>
                </a:solidFill>
                <a:latin typeface="Arial Narrow" panose="020B0606020202030204" pitchFamily="34" charset="0"/>
              </a:rPr>
              <a:t>Click this field if you want to move to reinvent center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C1476-29D6-30D6-B32F-6E75D68EB38C}"/>
              </a:ext>
            </a:extLst>
          </p:cNvPr>
          <p:cNvSpPr/>
          <p:nvPr/>
        </p:nvSpPr>
        <p:spPr>
          <a:xfrm>
            <a:off x="5871616" y="1819954"/>
            <a:ext cx="2794337" cy="28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430F8"/>
                </a:solidFill>
                <a:latin typeface="Arial Narrow" panose="020B0606020202030204" pitchFamily="34" charset="0"/>
              </a:rPr>
              <a:t>If you are already login, it will link you to this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0C229-DEC2-4BD7-93A0-5378A204FDD3}"/>
              </a:ext>
            </a:extLst>
          </p:cNvPr>
          <p:cNvSpPr/>
          <p:nvPr/>
        </p:nvSpPr>
        <p:spPr>
          <a:xfrm>
            <a:off x="173455" y="4241903"/>
            <a:ext cx="739396" cy="301752"/>
          </a:xfrm>
          <a:prstGeom prst="rect">
            <a:avLst/>
          </a:prstGeom>
          <a:solidFill>
            <a:schemeClr val="bg1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Log-Out</a:t>
            </a:r>
          </a:p>
        </p:txBody>
      </p:sp>
    </p:spTree>
    <p:extLst>
      <p:ext uri="{BB962C8B-B14F-4D97-AF65-F5344CB8AC3E}">
        <p14:creationId xmlns:p14="http://schemas.microsoft.com/office/powerpoint/2010/main" val="2303167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EA0FDB8-FD00-319B-B39B-7272219E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26" y="398429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05C27E-453D-73D8-B3AD-8377AC39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1" y="3976072"/>
            <a:ext cx="4572000" cy="247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5. Delivery Portal - Generate QR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98454E-134B-BC61-581C-10493625BDBD}"/>
              </a:ext>
            </a:extLst>
          </p:cNvPr>
          <p:cNvSpPr/>
          <p:nvPr/>
        </p:nvSpPr>
        <p:spPr>
          <a:xfrm>
            <a:off x="307456" y="788846"/>
            <a:ext cx="927469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the package has no information on it, you can generate QR code and save QR code to print out. After QR code is generated, right mouse click to save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For tracking number, please type today date and time such as “2023 0920 1011”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6AEAC-8B48-7990-437E-FD4815E1E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69" y="1362679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90559E-45D0-7AF0-94A8-34D279165AF2}"/>
              </a:ext>
            </a:extLst>
          </p:cNvPr>
          <p:cNvSpPr/>
          <p:nvPr/>
        </p:nvSpPr>
        <p:spPr>
          <a:xfrm>
            <a:off x="318569" y="1362679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3681EE-F845-A25F-41BD-2E13DABF4EE3}"/>
              </a:ext>
            </a:extLst>
          </p:cNvPr>
          <p:cNvSpPr/>
          <p:nvPr/>
        </p:nvSpPr>
        <p:spPr>
          <a:xfrm>
            <a:off x="1826397" y="2295484"/>
            <a:ext cx="421147" cy="75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D2DF0-1A83-2973-3361-9FD4B4680851}"/>
              </a:ext>
            </a:extLst>
          </p:cNvPr>
          <p:cNvSpPr/>
          <p:nvPr/>
        </p:nvSpPr>
        <p:spPr>
          <a:xfrm>
            <a:off x="307456" y="3970861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ECAC1-A3AC-342C-2F06-7BCF43E8AE15}"/>
              </a:ext>
            </a:extLst>
          </p:cNvPr>
          <p:cNvSpPr/>
          <p:nvPr/>
        </p:nvSpPr>
        <p:spPr>
          <a:xfrm>
            <a:off x="5010150" y="3979684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C082520-25E6-486E-095F-ADBB24BAE02D}"/>
              </a:ext>
            </a:extLst>
          </p:cNvPr>
          <p:cNvSpPr/>
          <p:nvPr/>
        </p:nvSpPr>
        <p:spPr>
          <a:xfrm>
            <a:off x="4790498" y="5084004"/>
            <a:ext cx="308610" cy="2070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51D961-2FC4-60E4-7A3B-40277ECA4AA2}"/>
              </a:ext>
            </a:extLst>
          </p:cNvPr>
          <p:cNvSpPr/>
          <p:nvPr/>
        </p:nvSpPr>
        <p:spPr>
          <a:xfrm>
            <a:off x="1852216" y="2449161"/>
            <a:ext cx="728613" cy="75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2819DE-6996-5A8B-3C00-533E51C65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787" y="1343614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4900FB5-AF17-1BB6-D23D-2F70417CF35A}"/>
              </a:ext>
            </a:extLst>
          </p:cNvPr>
          <p:cNvSpPr/>
          <p:nvPr/>
        </p:nvSpPr>
        <p:spPr>
          <a:xfrm>
            <a:off x="4996787" y="1331906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75A1436-6CCB-1AE4-2E49-AF93E7B69C80}"/>
              </a:ext>
            </a:extLst>
          </p:cNvPr>
          <p:cNvSpPr/>
          <p:nvPr/>
        </p:nvSpPr>
        <p:spPr>
          <a:xfrm>
            <a:off x="4800599" y="2524240"/>
            <a:ext cx="308610" cy="2070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89120C-2A78-2B9F-7D08-D46D8C60C9A2}"/>
              </a:ext>
            </a:extLst>
          </p:cNvPr>
          <p:cNvSpPr/>
          <p:nvPr/>
        </p:nvSpPr>
        <p:spPr>
          <a:xfrm rot="7428515">
            <a:off x="4760561" y="3737830"/>
            <a:ext cx="308610" cy="2070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BF94DD-E2E2-1E3C-2B55-24DF3B7F86C7}"/>
              </a:ext>
            </a:extLst>
          </p:cNvPr>
          <p:cNvSpPr/>
          <p:nvPr/>
        </p:nvSpPr>
        <p:spPr>
          <a:xfrm>
            <a:off x="5109209" y="3158610"/>
            <a:ext cx="1566195" cy="3993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Put cursor close to QR code and right click mouse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E24EED-10D9-50C5-C8CF-FD3F9C961ED1}"/>
              </a:ext>
            </a:extLst>
          </p:cNvPr>
          <p:cNvSpPr/>
          <p:nvPr/>
        </p:nvSpPr>
        <p:spPr>
          <a:xfrm>
            <a:off x="7672718" y="4186765"/>
            <a:ext cx="1763264" cy="20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the image and print button</a:t>
            </a:r>
          </a:p>
        </p:txBody>
      </p:sp>
    </p:spTree>
    <p:extLst>
      <p:ext uri="{BB962C8B-B14F-4D97-AF65-F5344CB8AC3E}">
        <p14:creationId xmlns:p14="http://schemas.microsoft.com/office/powerpoint/2010/main" val="397177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63A0F4D-FDA0-8A09-4362-F4A30ED3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9" y="1515045"/>
            <a:ext cx="5486400" cy="2971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9709446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5. Delivery Portal - Search View Depends on Account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98454E-134B-BC61-581C-10493625BDBD}"/>
              </a:ext>
            </a:extLst>
          </p:cNvPr>
          <p:cNvSpPr/>
          <p:nvPr/>
        </p:nvSpPr>
        <p:spPr>
          <a:xfrm>
            <a:off x="307456" y="788846"/>
            <a:ext cx="927469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“Security Checkout” is in charge of security admin check not user or receiver.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Therefore user account cannot see checkout and delete button in search page and admin or manager has both access in this page.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849DB-B8E6-7D59-3549-86785D4AD9DA}"/>
              </a:ext>
            </a:extLst>
          </p:cNvPr>
          <p:cNvSpPr/>
          <p:nvPr/>
        </p:nvSpPr>
        <p:spPr>
          <a:xfrm>
            <a:off x="298909" y="1307964"/>
            <a:ext cx="1455294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Admin, Manager View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B3A8C-59EA-2F83-EE4F-FB361D150436}"/>
              </a:ext>
            </a:extLst>
          </p:cNvPr>
          <p:cNvSpPr/>
          <p:nvPr/>
        </p:nvSpPr>
        <p:spPr>
          <a:xfrm>
            <a:off x="8560501" y="3522030"/>
            <a:ext cx="1021649" cy="20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User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33E87B-CC8C-7596-F33C-1B316E01D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3729111"/>
            <a:ext cx="5486400" cy="2971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43F4D6-7494-F5CF-A76B-AB94C820CF18}"/>
              </a:ext>
            </a:extLst>
          </p:cNvPr>
          <p:cNvSpPr/>
          <p:nvPr/>
        </p:nvSpPr>
        <p:spPr>
          <a:xfrm>
            <a:off x="3067747" y="2367185"/>
            <a:ext cx="555670" cy="504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D38AD8-08E1-4FFF-6658-A07125C6F7B6}"/>
              </a:ext>
            </a:extLst>
          </p:cNvPr>
          <p:cNvSpPr/>
          <p:nvPr/>
        </p:nvSpPr>
        <p:spPr>
          <a:xfrm>
            <a:off x="4121388" y="2367185"/>
            <a:ext cx="313880" cy="504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21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E632CEF4-E18F-C999-BC79-277310E3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9" y="4319124"/>
            <a:ext cx="2743200" cy="1485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7847D1-EE0A-96D3-8386-D459E5F5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211" y="1534578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E969E50-D3E7-C926-B7DA-BAA8378C4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35" y="1516293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5. Delivery Portal - Search Your Package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98454E-134B-BC61-581C-10493625BDBD}"/>
              </a:ext>
            </a:extLst>
          </p:cNvPr>
          <p:cNvSpPr/>
          <p:nvPr/>
        </p:nvSpPr>
        <p:spPr>
          <a:xfrm>
            <a:off x="307456" y="788846"/>
            <a:ext cx="927469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These search, copy text, checkout, delete, excel download functions are available in search view. (Checkout function explain detailed in next page)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user are not going to security building, user can check your package is arrived in security building or not.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A6BEC0-5410-6BD0-FCC8-DD5D75551258}"/>
              </a:ext>
            </a:extLst>
          </p:cNvPr>
          <p:cNvSpPr/>
          <p:nvPr/>
        </p:nvSpPr>
        <p:spPr>
          <a:xfrm>
            <a:off x="313807" y="1327497"/>
            <a:ext cx="1848280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1. Copy Text of Tracking number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1F2993-FF00-9B0D-CF9B-FAB2F7602662}"/>
              </a:ext>
            </a:extLst>
          </p:cNvPr>
          <p:cNvSpPr/>
          <p:nvPr/>
        </p:nvSpPr>
        <p:spPr>
          <a:xfrm>
            <a:off x="5029666" y="1330954"/>
            <a:ext cx="892574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2. Search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CB771-7B68-6C0E-A6F1-F936D773786E}"/>
              </a:ext>
            </a:extLst>
          </p:cNvPr>
          <p:cNvSpPr/>
          <p:nvPr/>
        </p:nvSpPr>
        <p:spPr>
          <a:xfrm>
            <a:off x="313807" y="4103457"/>
            <a:ext cx="1848280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3. Download Data as excel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6AC1DA-4CD4-F4CD-0C72-71E18D4A2EC2}"/>
              </a:ext>
            </a:extLst>
          </p:cNvPr>
          <p:cNvSpPr/>
          <p:nvPr/>
        </p:nvSpPr>
        <p:spPr>
          <a:xfrm>
            <a:off x="5029665" y="4106914"/>
            <a:ext cx="1319863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4. Delete Delivery 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584284-4E74-A036-092E-2CF72419C341}"/>
              </a:ext>
            </a:extLst>
          </p:cNvPr>
          <p:cNvSpPr/>
          <p:nvPr/>
        </p:nvSpPr>
        <p:spPr>
          <a:xfrm>
            <a:off x="2181404" y="2264342"/>
            <a:ext cx="1763264" cy="446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this button and it changes to “Copied!” and pasted to check.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69E675-F37E-1719-1D48-66FD9431A26E}"/>
              </a:ext>
            </a:extLst>
          </p:cNvPr>
          <p:cNvSpPr/>
          <p:nvPr/>
        </p:nvSpPr>
        <p:spPr>
          <a:xfrm>
            <a:off x="1849489" y="2447702"/>
            <a:ext cx="107950" cy="79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BB8AC5-D827-21E3-D30A-BCE0BD57A310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 flipV="1">
            <a:off x="1957439" y="2487389"/>
            <a:ext cx="2239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F49707-3221-65A2-E4B1-22AC6ECBEAF3}"/>
              </a:ext>
            </a:extLst>
          </p:cNvPr>
          <p:cNvCxnSpPr/>
          <p:nvPr/>
        </p:nvCxnSpPr>
        <p:spPr>
          <a:xfrm flipH="1">
            <a:off x="1846313" y="2401512"/>
            <a:ext cx="3350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E00A7-246E-BFF1-4844-546A0BC44B61}"/>
              </a:ext>
            </a:extLst>
          </p:cNvPr>
          <p:cNvSpPr/>
          <p:nvPr/>
        </p:nvSpPr>
        <p:spPr>
          <a:xfrm>
            <a:off x="6229167" y="2677443"/>
            <a:ext cx="2167322" cy="446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Search keyword through all columns, you can type receiver name or arrived date.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5D173E-1124-4C0D-FDE6-60F92AA81C24}"/>
              </a:ext>
            </a:extLst>
          </p:cNvPr>
          <p:cNvSpPr/>
          <p:nvPr/>
        </p:nvSpPr>
        <p:spPr>
          <a:xfrm>
            <a:off x="7842884" y="2142146"/>
            <a:ext cx="747915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D3734B-EC00-8D3A-CD50-0800D5A1609B}"/>
              </a:ext>
            </a:extLst>
          </p:cNvPr>
          <p:cNvCxnSpPr/>
          <p:nvPr/>
        </p:nvCxnSpPr>
        <p:spPr>
          <a:xfrm flipH="1">
            <a:off x="8019299" y="2256446"/>
            <a:ext cx="167640" cy="420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C690240-C7EE-EBB9-E3BB-04637D9D96CB}"/>
              </a:ext>
            </a:extLst>
          </p:cNvPr>
          <p:cNvSpPr/>
          <p:nvPr/>
        </p:nvSpPr>
        <p:spPr>
          <a:xfrm>
            <a:off x="1359137" y="4595111"/>
            <a:ext cx="50800" cy="6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56572B5-3258-DCE6-718D-8C75FBE6A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725" y="5216440"/>
            <a:ext cx="2743200" cy="14844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4A7E54-3248-3C53-3772-ADFE72B65F1C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384537" y="4658611"/>
            <a:ext cx="934801" cy="753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0B55A1F6-2408-917D-0BC1-BDA2B91B1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211" y="4303884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545B70F-7FE4-84C8-454C-E0621D6BA703}"/>
              </a:ext>
            </a:extLst>
          </p:cNvPr>
          <p:cNvSpPr/>
          <p:nvPr/>
        </p:nvSpPr>
        <p:spPr>
          <a:xfrm>
            <a:off x="6971507" y="4809332"/>
            <a:ext cx="102394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3E95E3A-1C1F-A1DE-9488-BB09555D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5215011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5A25528-3409-7E9D-FB6B-F15740C90CAB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022704" y="4855051"/>
            <a:ext cx="581421" cy="624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069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31822B4D-596B-3C25-AC1F-7CD20A9E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195" y="4332510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B1266-6F60-5C75-3DD0-BA0C95D5A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7" y="4332510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Truck Portal - Security Check Out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8CCD6-8B14-0F25-5B3A-F04C3912B784}"/>
              </a:ext>
            </a:extLst>
          </p:cNvPr>
          <p:cNvSpPr/>
          <p:nvPr/>
        </p:nvSpPr>
        <p:spPr>
          <a:xfrm>
            <a:off x="307456" y="788846"/>
            <a:ext cx="9274694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pick up your package, user need security checkout from security admin, not user. To checkout, tracking number is required.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There is two method to check out your package, access through search or quick menu package checkout. Search view is more easier.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68DE48-4697-49A3-8FA7-0766554CB7CE}"/>
              </a:ext>
            </a:extLst>
          </p:cNvPr>
          <p:cNvSpPr/>
          <p:nvPr/>
        </p:nvSpPr>
        <p:spPr>
          <a:xfrm>
            <a:off x="313806" y="1327497"/>
            <a:ext cx="2321443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1. “Search” Page : Click Checkout Button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546AFA-8585-213F-838D-C6F076EFD892}"/>
              </a:ext>
            </a:extLst>
          </p:cNvPr>
          <p:cNvSpPr/>
          <p:nvPr/>
        </p:nvSpPr>
        <p:spPr>
          <a:xfrm>
            <a:off x="322352" y="4125430"/>
            <a:ext cx="3309848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2. Quick Menu “Package Checkout” : Enter Tracking Number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21A12-9FCA-D0EF-1B9E-6E95DA8E4D3E}"/>
              </a:ext>
            </a:extLst>
          </p:cNvPr>
          <p:cNvSpPr/>
          <p:nvPr/>
        </p:nvSpPr>
        <p:spPr>
          <a:xfrm>
            <a:off x="322352" y="4332511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D51572-6D6F-0A13-C179-41B88294F852}"/>
              </a:ext>
            </a:extLst>
          </p:cNvPr>
          <p:cNvSpPr/>
          <p:nvPr/>
        </p:nvSpPr>
        <p:spPr>
          <a:xfrm>
            <a:off x="5020195" y="4332510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38394E-193D-EADA-DDE8-6A7DDC3F3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07" y="154138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042443-3A71-0427-9FE5-BC6883B73FA1}"/>
              </a:ext>
            </a:extLst>
          </p:cNvPr>
          <p:cNvSpPr/>
          <p:nvPr/>
        </p:nvSpPr>
        <p:spPr>
          <a:xfrm>
            <a:off x="313807" y="1525053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D289BE-CFA6-8AE4-090B-036AE95C8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195" y="154138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73A25C-8C61-5A33-4EBB-AC50924D3275}"/>
              </a:ext>
            </a:extLst>
          </p:cNvPr>
          <p:cNvSpPr/>
          <p:nvPr/>
        </p:nvSpPr>
        <p:spPr>
          <a:xfrm>
            <a:off x="5020654" y="1532840"/>
            <a:ext cx="264044" cy="2070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C541EF7-B8C9-0BDA-DE75-88695E5B3CBD}"/>
              </a:ext>
            </a:extLst>
          </p:cNvPr>
          <p:cNvSpPr/>
          <p:nvPr/>
        </p:nvSpPr>
        <p:spPr>
          <a:xfrm>
            <a:off x="4800599" y="2677089"/>
            <a:ext cx="308610" cy="2070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8A7121E-1FFA-3DD2-4CA8-C7BF7525DB58}"/>
              </a:ext>
            </a:extLst>
          </p:cNvPr>
          <p:cNvSpPr/>
          <p:nvPr/>
        </p:nvSpPr>
        <p:spPr>
          <a:xfrm>
            <a:off x="4800599" y="5496186"/>
            <a:ext cx="308610" cy="2070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19A680-014B-050E-B0D2-D8205CE273CA}"/>
              </a:ext>
            </a:extLst>
          </p:cNvPr>
          <p:cNvSpPr/>
          <p:nvPr/>
        </p:nvSpPr>
        <p:spPr>
          <a:xfrm>
            <a:off x="2968327" y="4808730"/>
            <a:ext cx="1400473" cy="325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Method 1. Scan QR or Barcode with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DFBFDC-0EF5-0696-092A-E472F7998CEC}"/>
              </a:ext>
            </a:extLst>
          </p:cNvPr>
          <p:cNvSpPr/>
          <p:nvPr/>
        </p:nvSpPr>
        <p:spPr>
          <a:xfrm>
            <a:off x="3038970" y="5221948"/>
            <a:ext cx="1329830" cy="325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Method 2. Upload QR or Barcode Image for scan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74EDAD-7F09-5A2F-C90D-7DFF2BCA046B}"/>
              </a:ext>
            </a:extLst>
          </p:cNvPr>
          <p:cNvSpPr/>
          <p:nvPr/>
        </p:nvSpPr>
        <p:spPr>
          <a:xfrm>
            <a:off x="3367733" y="5906287"/>
            <a:ext cx="1380629" cy="1628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Method 3. Type Manually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7194FA-1C68-FA87-847C-5157F75B5C0E}"/>
              </a:ext>
            </a:extLst>
          </p:cNvPr>
          <p:cNvCxnSpPr>
            <a:endCxn id="23" idx="1"/>
          </p:cNvCxnSpPr>
          <p:nvPr/>
        </p:nvCxnSpPr>
        <p:spPr>
          <a:xfrm flipV="1">
            <a:off x="2800350" y="4971597"/>
            <a:ext cx="167977" cy="524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A18B5C-C6EC-53A0-06F0-0BD1C9BE7C6D}"/>
              </a:ext>
            </a:extLst>
          </p:cNvPr>
          <p:cNvCxnSpPr>
            <a:endCxn id="24" idx="1"/>
          </p:cNvCxnSpPr>
          <p:nvPr/>
        </p:nvCxnSpPr>
        <p:spPr>
          <a:xfrm flipV="1">
            <a:off x="2781300" y="5384815"/>
            <a:ext cx="257670" cy="260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C05232-E114-38DD-A419-97D0C30D998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968327" y="5852780"/>
            <a:ext cx="399406" cy="134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4A0A264-6457-67E9-8D27-A23449BBA68B}"/>
              </a:ext>
            </a:extLst>
          </p:cNvPr>
          <p:cNvSpPr/>
          <p:nvPr/>
        </p:nvSpPr>
        <p:spPr>
          <a:xfrm>
            <a:off x="1364939" y="6246080"/>
            <a:ext cx="2469735" cy="256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There is 3 methods to input tracking number</a:t>
            </a:r>
          </a:p>
        </p:txBody>
      </p:sp>
    </p:spTree>
    <p:extLst>
      <p:ext uri="{BB962C8B-B14F-4D97-AF65-F5344CB8AC3E}">
        <p14:creationId xmlns:p14="http://schemas.microsoft.com/office/powerpoint/2010/main" val="4034574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4. Truck Portal - Package Checkout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8CCD6-8B14-0F25-5B3A-F04C3912B784}"/>
              </a:ext>
            </a:extLst>
          </p:cNvPr>
          <p:cNvSpPr/>
          <p:nvPr/>
        </p:nvSpPr>
        <p:spPr>
          <a:xfrm>
            <a:off x="307456" y="788846"/>
            <a:ext cx="9274694" cy="279378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the tracking number is already checked out or does not exist, then show error message above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68DE48-4697-49A3-8FA7-0766554CB7CE}"/>
              </a:ext>
            </a:extLst>
          </p:cNvPr>
          <p:cNvSpPr/>
          <p:nvPr/>
        </p:nvSpPr>
        <p:spPr>
          <a:xfrm>
            <a:off x="307456" y="1247055"/>
            <a:ext cx="2321443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Error : Already Checkout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EF7818-7070-96BF-1AA7-6EDB48597CEB}"/>
              </a:ext>
            </a:extLst>
          </p:cNvPr>
          <p:cNvSpPr/>
          <p:nvPr/>
        </p:nvSpPr>
        <p:spPr>
          <a:xfrm>
            <a:off x="5017998" y="1247055"/>
            <a:ext cx="2321443" cy="207081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Error : Tracking number not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3BCC9-E49F-AEA4-DBCC-98FCCA2D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544" y="145413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308392-52D2-2329-B793-14C46E79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1" y="145413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9506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BAEC686B-F682-5146-1E0A-1B4401EB7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313" y="4128584"/>
            <a:ext cx="1901456" cy="265176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489EDC9-3893-8DD8-9C87-90F53099F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95" y="4128584"/>
            <a:ext cx="1841961" cy="26517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FF28BC9-2DF7-BB24-3CA7-8AAFA1726700}"/>
              </a:ext>
            </a:extLst>
          </p:cNvPr>
          <p:cNvSpPr/>
          <p:nvPr/>
        </p:nvSpPr>
        <p:spPr>
          <a:xfrm>
            <a:off x="5128525" y="5116034"/>
            <a:ext cx="1835963" cy="5569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7430F8"/>
                </a:solidFill>
                <a:latin typeface="Arial Narrow" panose="020B0606020202030204" pitchFamily="34" charset="0"/>
              </a:rPr>
              <a:t>Error 7. Password is not matching</a:t>
            </a:r>
          </a:p>
          <a:p>
            <a:pPr algn="ctr"/>
            <a:r>
              <a:rPr lang="en-US" sz="1000" dirty="0">
                <a:solidFill>
                  <a:srgbClr val="7430F8"/>
                </a:solidFill>
                <a:latin typeface="Arial Narrow" panose="020B0606020202030204" pitchFamily="34" charset="0"/>
              </a:rPr>
              <a:t>→ </a:t>
            </a:r>
            <a:r>
              <a:rPr lang="en-US" sz="1000" b="1" dirty="0">
                <a:solidFill>
                  <a:srgbClr val="7430F8"/>
                </a:solidFill>
                <a:latin typeface="Arial Narrow" panose="020B0606020202030204" pitchFamily="34" charset="0"/>
              </a:rPr>
              <a:t>Check Password and Confirm Password are matching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9C7D8B-D075-A187-432E-CACC217BF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1" y="4129599"/>
            <a:ext cx="1901456" cy="265176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B7232BC-CB9B-867C-D051-0D5F74891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933" y="4129599"/>
            <a:ext cx="1899002" cy="265176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C72E3B2-AA66-BC66-8F35-5EF0BD1D1804}"/>
              </a:ext>
            </a:extLst>
          </p:cNvPr>
          <p:cNvSpPr/>
          <p:nvPr/>
        </p:nvSpPr>
        <p:spPr>
          <a:xfrm>
            <a:off x="897310" y="854362"/>
            <a:ext cx="8158459" cy="54210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992736" y="729608"/>
            <a:ext cx="6480147" cy="250199"/>
          </a:xfrm>
          <a:prstGeom prst="rect">
            <a:avLst/>
          </a:prstGeom>
          <a:solidFill>
            <a:srgbClr val="CFF0F7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Serialized Structure : Define all occurred errors and you can make accounts when you avoid all these errors below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F180B7-AD48-6C43-B0F9-5B14BB784BBD}"/>
              </a:ext>
            </a:extLst>
          </p:cNvPr>
          <p:cNvSpPr/>
          <p:nvPr/>
        </p:nvSpPr>
        <p:spPr>
          <a:xfrm>
            <a:off x="3005933" y="5111900"/>
            <a:ext cx="1889252" cy="5610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7430F8"/>
                </a:solidFill>
                <a:latin typeface="Arial Narrow" panose="020B0606020202030204" pitchFamily="34" charset="0"/>
              </a:rPr>
              <a:t>Error 6. Email Address Not lge.com</a:t>
            </a:r>
          </a:p>
          <a:p>
            <a:pPr algn="ctr"/>
            <a:r>
              <a:rPr lang="en-US" sz="1000" dirty="0">
                <a:solidFill>
                  <a:srgbClr val="7430F8"/>
                </a:solidFill>
                <a:latin typeface="Arial Narrow" panose="020B0606020202030204" pitchFamily="34" charset="0"/>
              </a:rPr>
              <a:t>→ </a:t>
            </a:r>
            <a:r>
              <a:rPr lang="en-US" sz="1000" b="1" dirty="0">
                <a:solidFill>
                  <a:srgbClr val="7430F8"/>
                </a:solidFill>
                <a:latin typeface="Arial Narrow" panose="020B0606020202030204" pitchFamily="34" charset="0"/>
              </a:rPr>
              <a:t>Check Email address is @lge.com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5D063C-61B2-8838-11D7-B329086E5A48}"/>
              </a:ext>
            </a:extLst>
          </p:cNvPr>
          <p:cNvGrpSpPr/>
          <p:nvPr/>
        </p:nvGrpSpPr>
        <p:grpSpPr>
          <a:xfrm>
            <a:off x="2996408" y="1436123"/>
            <a:ext cx="1901456" cy="2651760"/>
            <a:chOff x="2253920" y="1514281"/>
            <a:chExt cx="1901456" cy="265176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69830E9-DA14-A061-4DF8-768C92EE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53920" y="1514281"/>
              <a:ext cx="1901456" cy="265176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F4CC6-B121-53E9-0F0E-8D6049FEB6B0}"/>
                </a:ext>
              </a:extLst>
            </p:cNvPr>
            <p:cNvSpPr/>
            <p:nvPr/>
          </p:nvSpPr>
          <p:spPr>
            <a:xfrm>
              <a:off x="2256872" y="2492529"/>
              <a:ext cx="1898504" cy="54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Error 2. Accounts already exists</a:t>
              </a:r>
            </a:p>
            <a:p>
              <a:pPr algn="ctr"/>
              <a:r>
                <a:rPr lang="en-US" sz="1000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→ </a:t>
              </a:r>
              <a:r>
                <a:rPr lang="en-US" sz="1000" b="1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Try “Forget Username</a:t>
              </a:r>
            </a:p>
            <a:p>
              <a:pPr algn="ctr"/>
              <a:r>
                <a:rPr lang="en-US" sz="1000" b="1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/Password” in Login Section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1ECBF87-5399-168E-91BD-CA8FE5FC1957}"/>
              </a:ext>
            </a:extLst>
          </p:cNvPr>
          <p:cNvGrpSpPr/>
          <p:nvPr/>
        </p:nvGrpSpPr>
        <p:grpSpPr>
          <a:xfrm>
            <a:off x="890161" y="1436123"/>
            <a:ext cx="1899002" cy="2651760"/>
            <a:chOff x="249224" y="1514281"/>
            <a:chExt cx="1899002" cy="265176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9868691-50BA-F68C-FB66-5420D0EB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224" y="1514281"/>
              <a:ext cx="1899002" cy="265176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347A8-7B08-C1F5-DF46-EEFD35CAFBEC}"/>
                </a:ext>
              </a:extLst>
            </p:cNvPr>
            <p:cNvSpPr/>
            <p:nvPr/>
          </p:nvSpPr>
          <p:spPr>
            <a:xfrm>
              <a:off x="260170" y="2492529"/>
              <a:ext cx="1888056" cy="54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Error 1. Did not fill out all blanks</a:t>
              </a:r>
            </a:p>
            <a:p>
              <a:pPr algn="ctr"/>
              <a:r>
                <a:rPr lang="en-US" sz="1000" b="1" i="0" dirty="0">
                  <a:solidFill>
                    <a:srgbClr val="7430F8"/>
                  </a:solidFill>
                  <a:effectLst/>
                  <a:latin typeface="Arial Narrow" panose="020B0606020202030204" pitchFamily="34" charset="0"/>
                </a:rPr>
                <a:t>→ Fill out all blanks</a:t>
              </a:r>
              <a:endParaRPr lang="en-US" sz="1000" b="1" dirty="0">
                <a:solidFill>
                  <a:srgbClr val="7430F8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C60CFC0-444B-D2FF-97CA-C0B5AA6B43C1}"/>
              </a:ext>
            </a:extLst>
          </p:cNvPr>
          <p:cNvSpPr/>
          <p:nvPr/>
        </p:nvSpPr>
        <p:spPr>
          <a:xfrm>
            <a:off x="6542739" y="1056367"/>
            <a:ext cx="570356" cy="276394"/>
          </a:xfrm>
          <a:prstGeom prst="rect">
            <a:avLst/>
          </a:prstGeom>
          <a:solidFill>
            <a:srgbClr val="7430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2004C1-8658-3856-654D-D74E3DCB8E31}"/>
              </a:ext>
            </a:extLst>
          </p:cNvPr>
          <p:cNvSpPr/>
          <p:nvPr/>
        </p:nvSpPr>
        <p:spPr>
          <a:xfrm>
            <a:off x="1970505" y="1056367"/>
            <a:ext cx="570356" cy="276394"/>
          </a:xfrm>
          <a:prstGeom prst="rect">
            <a:avLst/>
          </a:prstGeom>
          <a:solidFill>
            <a:srgbClr val="7430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A1400E-DBB1-DBEB-5E65-77F10D85A495}"/>
              </a:ext>
            </a:extLst>
          </p:cNvPr>
          <p:cNvSpPr/>
          <p:nvPr/>
        </p:nvSpPr>
        <p:spPr>
          <a:xfrm>
            <a:off x="2891124" y="1057417"/>
            <a:ext cx="570356" cy="276394"/>
          </a:xfrm>
          <a:prstGeom prst="rect">
            <a:avLst/>
          </a:prstGeom>
          <a:solidFill>
            <a:srgbClr val="7430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D36D02-C776-02E0-8286-F962270FB6D2}"/>
              </a:ext>
            </a:extLst>
          </p:cNvPr>
          <p:cNvSpPr/>
          <p:nvPr/>
        </p:nvSpPr>
        <p:spPr>
          <a:xfrm>
            <a:off x="3822411" y="1056367"/>
            <a:ext cx="570356" cy="276394"/>
          </a:xfrm>
          <a:prstGeom prst="rect">
            <a:avLst/>
          </a:prstGeom>
          <a:solidFill>
            <a:srgbClr val="7430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77B3DD-B942-2D3D-C1B5-66128D85F55F}"/>
              </a:ext>
            </a:extLst>
          </p:cNvPr>
          <p:cNvSpPr/>
          <p:nvPr/>
        </p:nvSpPr>
        <p:spPr>
          <a:xfrm>
            <a:off x="4713312" y="1056367"/>
            <a:ext cx="570356" cy="276394"/>
          </a:xfrm>
          <a:prstGeom prst="rect">
            <a:avLst/>
          </a:prstGeom>
          <a:solidFill>
            <a:srgbClr val="7430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644E8E-57D3-E037-EDA2-4F31383BF915}"/>
              </a:ext>
            </a:extLst>
          </p:cNvPr>
          <p:cNvSpPr/>
          <p:nvPr/>
        </p:nvSpPr>
        <p:spPr>
          <a:xfrm>
            <a:off x="5623263" y="1056367"/>
            <a:ext cx="570356" cy="276394"/>
          </a:xfrm>
          <a:prstGeom prst="rect">
            <a:avLst/>
          </a:prstGeom>
          <a:solidFill>
            <a:srgbClr val="7430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C521F5-39BB-C938-A818-49B29D4E6AB0}"/>
              </a:ext>
            </a:extLst>
          </p:cNvPr>
          <p:cNvSpPr/>
          <p:nvPr/>
        </p:nvSpPr>
        <p:spPr>
          <a:xfrm>
            <a:off x="1040361" y="1056367"/>
            <a:ext cx="570356" cy="276394"/>
          </a:xfrm>
          <a:prstGeom prst="rect">
            <a:avLst/>
          </a:prstGeom>
          <a:solidFill>
            <a:srgbClr val="7430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C2F70-5E70-ECE6-1CDF-68FE0111A075}"/>
              </a:ext>
            </a:extLst>
          </p:cNvPr>
          <p:cNvSpPr/>
          <p:nvPr/>
        </p:nvSpPr>
        <p:spPr>
          <a:xfrm>
            <a:off x="196553" y="157089"/>
            <a:ext cx="640079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 Page – Error Logic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64F733-FB2B-CC05-03D8-D8850EED5B26}"/>
              </a:ext>
            </a:extLst>
          </p:cNvPr>
          <p:cNvCxnSpPr>
            <a:cxnSpLocks/>
          </p:cNvCxnSpPr>
          <p:nvPr/>
        </p:nvCxnSpPr>
        <p:spPr>
          <a:xfrm>
            <a:off x="1610717" y="1194564"/>
            <a:ext cx="359788" cy="0"/>
          </a:xfrm>
          <a:prstGeom prst="straightConnector1">
            <a:avLst/>
          </a:prstGeom>
          <a:ln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A38466-A400-3CDA-4E2D-3E5C511F25D3}"/>
              </a:ext>
            </a:extLst>
          </p:cNvPr>
          <p:cNvCxnSpPr/>
          <p:nvPr/>
        </p:nvCxnSpPr>
        <p:spPr>
          <a:xfrm>
            <a:off x="2531336" y="1194564"/>
            <a:ext cx="359788" cy="0"/>
          </a:xfrm>
          <a:prstGeom prst="straightConnector1">
            <a:avLst/>
          </a:prstGeom>
          <a:ln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E8E6E5-6505-E123-2A79-D978B4A9DB1D}"/>
              </a:ext>
            </a:extLst>
          </p:cNvPr>
          <p:cNvCxnSpPr/>
          <p:nvPr/>
        </p:nvCxnSpPr>
        <p:spPr>
          <a:xfrm>
            <a:off x="3461480" y="1190936"/>
            <a:ext cx="359788" cy="0"/>
          </a:xfrm>
          <a:prstGeom prst="straightConnector1">
            <a:avLst/>
          </a:prstGeom>
          <a:ln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0F6DB-BCE3-0F64-4CA6-F5FED99876E7}"/>
              </a:ext>
            </a:extLst>
          </p:cNvPr>
          <p:cNvCxnSpPr/>
          <p:nvPr/>
        </p:nvCxnSpPr>
        <p:spPr>
          <a:xfrm>
            <a:off x="4353524" y="1202730"/>
            <a:ext cx="359788" cy="0"/>
          </a:xfrm>
          <a:prstGeom prst="straightConnector1">
            <a:avLst/>
          </a:prstGeom>
          <a:ln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A59AE4-9EB8-7E6A-5339-CCFCAE1434CD}"/>
              </a:ext>
            </a:extLst>
          </p:cNvPr>
          <p:cNvCxnSpPr/>
          <p:nvPr/>
        </p:nvCxnSpPr>
        <p:spPr>
          <a:xfrm>
            <a:off x="5240707" y="1190936"/>
            <a:ext cx="359788" cy="0"/>
          </a:xfrm>
          <a:prstGeom prst="straightConnector1">
            <a:avLst/>
          </a:prstGeom>
          <a:ln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BEB8B5-376A-AC9B-4C1F-BB01DF818CF5}"/>
              </a:ext>
            </a:extLst>
          </p:cNvPr>
          <p:cNvCxnSpPr/>
          <p:nvPr/>
        </p:nvCxnSpPr>
        <p:spPr>
          <a:xfrm>
            <a:off x="6193619" y="1190936"/>
            <a:ext cx="359788" cy="0"/>
          </a:xfrm>
          <a:prstGeom prst="straightConnector1">
            <a:avLst/>
          </a:prstGeom>
          <a:ln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E1D3F59-B34A-DC82-75D9-9D4A8342A79A}"/>
              </a:ext>
            </a:extLst>
          </p:cNvPr>
          <p:cNvSpPr/>
          <p:nvPr/>
        </p:nvSpPr>
        <p:spPr>
          <a:xfrm>
            <a:off x="1504604" y="1044759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2312C-2DCF-B6FF-8718-7764FA980234}"/>
              </a:ext>
            </a:extLst>
          </p:cNvPr>
          <p:cNvSpPr/>
          <p:nvPr/>
        </p:nvSpPr>
        <p:spPr>
          <a:xfrm>
            <a:off x="2426052" y="1043516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D642AB-083D-C899-6D6A-25223863B514}"/>
              </a:ext>
            </a:extLst>
          </p:cNvPr>
          <p:cNvSpPr/>
          <p:nvPr/>
        </p:nvSpPr>
        <p:spPr>
          <a:xfrm>
            <a:off x="3318986" y="1030772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663621-2FD2-E522-5DA4-CA1285C70783}"/>
              </a:ext>
            </a:extLst>
          </p:cNvPr>
          <p:cNvSpPr/>
          <p:nvPr/>
        </p:nvSpPr>
        <p:spPr>
          <a:xfrm>
            <a:off x="4239475" y="1044836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D7022C-BE99-E5C0-3762-D74D7C9B6A99}"/>
              </a:ext>
            </a:extLst>
          </p:cNvPr>
          <p:cNvSpPr/>
          <p:nvPr/>
        </p:nvSpPr>
        <p:spPr>
          <a:xfrm>
            <a:off x="5135423" y="1043516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A0028-09D9-23CE-61D7-9FA7BD835AE9}"/>
              </a:ext>
            </a:extLst>
          </p:cNvPr>
          <p:cNvSpPr/>
          <p:nvPr/>
        </p:nvSpPr>
        <p:spPr>
          <a:xfrm>
            <a:off x="6083001" y="1049822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800007-D290-4E22-1DC8-FE2AF27941A7}"/>
              </a:ext>
            </a:extLst>
          </p:cNvPr>
          <p:cNvSpPr/>
          <p:nvPr/>
        </p:nvSpPr>
        <p:spPr>
          <a:xfrm>
            <a:off x="7734452" y="902042"/>
            <a:ext cx="1558235" cy="11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N : No Error Exist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E8A060-7833-ABAF-B5F9-24C84F119723}"/>
              </a:ext>
            </a:extLst>
          </p:cNvPr>
          <p:cNvSpPr/>
          <p:nvPr/>
        </p:nvSpPr>
        <p:spPr>
          <a:xfrm>
            <a:off x="910632" y="5111900"/>
            <a:ext cx="1878531" cy="561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7430F8"/>
                </a:solidFill>
                <a:latin typeface="Arial Narrow" panose="020B0606020202030204" pitchFamily="34" charset="0"/>
              </a:rPr>
              <a:t>Error 5. email address has no “@”</a:t>
            </a:r>
          </a:p>
          <a:p>
            <a:pPr algn="ctr"/>
            <a:r>
              <a:rPr lang="en-US" sz="1000" b="1" i="0" dirty="0">
                <a:solidFill>
                  <a:srgbClr val="7430F8"/>
                </a:solidFill>
                <a:effectLst/>
                <a:latin typeface="Arial Narrow" panose="020B0606020202030204" pitchFamily="34" charset="0"/>
              </a:rPr>
              <a:t>→ Email address Add “@”</a:t>
            </a:r>
            <a:endParaRPr lang="en-US" sz="1000" b="1" dirty="0">
              <a:solidFill>
                <a:srgbClr val="7430F8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2F519DE-C6EC-A511-1ADD-03A6C74B36D4}"/>
              </a:ext>
            </a:extLst>
          </p:cNvPr>
          <p:cNvGrpSpPr/>
          <p:nvPr/>
        </p:nvGrpSpPr>
        <p:grpSpPr>
          <a:xfrm>
            <a:off x="5105109" y="1436647"/>
            <a:ext cx="1841961" cy="2651760"/>
            <a:chOff x="4318448" y="1501282"/>
            <a:chExt cx="1841961" cy="265176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294F738-CC6B-2B53-CCC4-8399DB85F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8448" y="1501282"/>
              <a:ext cx="1841961" cy="265176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FF4E65-3DAE-BF66-8AD2-8F8173781AF6}"/>
                </a:ext>
              </a:extLst>
            </p:cNvPr>
            <p:cNvSpPr/>
            <p:nvPr/>
          </p:nvSpPr>
          <p:spPr>
            <a:xfrm>
              <a:off x="4324182" y="2492529"/>
              <a:ext cx="1836227" cy="54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Error 3. Not Select Team</a:t>
              </a:r>
            </a:p>
            <a:p>
              <a:pPr algn="ctr"/>
              <a:r>
                <a:rPr lang="en-US" sz="1000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→ </a:t>
              </a:r>
              <a:r>
                <a:rPr lang="en-US" sz="1000" b="1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Select your team, if there is no your team contact admin.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E36291E-3CA3-E994-55E1-E091BA81F65D}"/>
              </a:ext>
            </a:extLst>
          </p:cNvPr>
          <p:cNvGrpSpPr/>
          <p:nvPr/>
        </p:nvGrpSpPr>
        <p:grpSpPr>
          <a:xfrm>
            <a:off x="7154315" y="1429810"/>
            <a:ext cx="1901457" cy="2651760"/>
            <a:chOff x="6597351" y="1479345"/>
            <a:chExt cx="1901457" cy="265176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13A478B-26D6-B5E9-3834-ADDEE9C88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7352" y="1479345"/>
              <a:ext cx="1901456" cy="2651760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A793560-F238-D98C-A9BE-5C000D9CFBF8}"/>
                </a:ext>
              </a:extLst>
            </p:cNvPr>
            <p:cNvSpPr/>
            <p:nvPr/>
          </p:nvSpPr>
          <p:spPr>
            <a:xfrm>
              <a:off x="6597351" y="2470592"/>
              <a:ext cx="1901455" cy="54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Error 4. Email Already Exists</a:t>
              </a:r>
            </a:p>
            <a:p>
              <a:pPr algn="ctr"/>
              <a:r>
                <a:rPr lang="en-US" sz="1000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→ </a:t>
              </a:r>
              <a:r>
                <a:rPr lang="en-US" sz="1000" b="1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Try “Forget Username</a:t>
              </a:r>
            </a:p>
            <a:p>
              <a:pPr algn="ctr"/>
              <a:r>
                <a:rPr lang="en-US" sz="1000" b="1" dirty="0">
                  <a:solidFill>
                    <a:srgbClr val="7430F8"/>
                  </a:solidFill>
                  <a:latin typeface="Arial Narrow" panose="020B0606020202030204" pitchFamily="34" charset="0"/>
                </a:rPr>
                <a:t>/Password” in Login Section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CF160E8-0C49-3D56-F9F4-51D9402E5A13}"/>
              </a:ext>
            </a:extLst>
          </p:cNvPr>
          <p:cNvSpPr/>
          <p:nvPr/>
        </p:nvSpPr>
        <p:spPr>
          <a:xfrm>
            <a:off x="7154313" y="5115120"/>
            <a:ext cx="1901456" cy="5421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7430F8"/>
                </a:solidFill>
                <a:latin typeface="Arial Narrow" panose="020B0606020202030204" pitchFamily="34" charset="0"/>
              </a:rPr>
              <a:t>Error 8. Password shorter than 8 digits → </a:t>
            </a:r>
            <a:r>
              <a:rPr lang="en-US" sz="1000" b="1" dirty="0">
                <a:solidFill>
                  <a:srgbClr val="7430F8"/>
                </a:solidFill>
                <a:latin typeface="Arial Narrow" panose="020B0606020202030204" pitchFamily="34" charset="0"/>
              </a:rPr>
              <a:t>Password Length can be same or larger than 8 digits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FAD499-D975-89B0-F470-54A49FFF697E}"/>
              </a:ext>
            </a:extLst>
          </p:cNvPr>
          <p:cNvSpPr/>
          <p:nvPr/>
        </p:nvSpPr>
        <p:spPr>
          <a:xfrm>
            <a:off x="7462215" y="1056367"/>
            <a:ext cx="570356" cy="276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True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8790C5-2FBD-A925-3A73-86AD5423825F}"/>
              </a:ext>
            </a:extLst>
          </p:cNvPr>
          <p:cNvCxnSpPr/>
          <p:nvPr/>
        </p:nvCxnSpPr>
        <p:spPr>
          <a:xfrm>
            <a:off x="7113095" y="1190936"/>
            <a:ext cx="359788" cy="0"/>
          </a:xfrm>
          <a:prstGeom prst="straightConnector1">
            <a:avLst/>
          </a:prstGeom>
          <a:ln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C2D2D4-55E6-BF4A-1779-6C7DA080D49E}"/>
              </a:ext>
            </a:extLst>
          </p:cNvPr>
          <p:cNvSpPr/>
          <p:nvPr/>
        </p:nvSpPr>
        <p:spPr>
          <a:xfrm>
            <a:off x="7002477" y="1049822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7430F8"/>
                </a:solidFill>
                <a:latin typeface="Arial Narrow" panose="020B060602020203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72662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8392F5B-7530-5B69-FE24-135A88B8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44141"/>
            <a:ext cx="4572000" cy="247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Up, Log In Page - Forget Username/Password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351799" y="750615"/>
            <a:ext cx="9304949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forget password or username, please click “Forget Username/Password”. You will receive email showing username and password reset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Click the link to reset your password and this link is only valid for 10 minutes. If you passed 10 minutes, then click “Forget Username/Password” once again.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313F1-ADC8-A793-E02F-100724E1936E}"/>
              </a:ext>
            </a:extLst>
          </p:cNvPr>
          <p:cNvSpPr/>
          <p:nvPr/>
        </p:nvSpPr>
        <p:spPr>
          <a:xfrm>
            <a:off x="2974649" y="2536685"/>
            <a:ext cx="606039" cy="685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43D04-CFEC-7CE9-94AF-1DB467A0B561}"/>
              </a:ext>
            </a:extLst>
          </p:cNvPr>
          <p:cNvSpPr/>
          <p:nvPr/>
        </p:nvSpPr>
        <p:spPr>
          <a:xfrm>
            <a:off x="380999" y="1344143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2D449-A5D4-E66F-67F6-445FB256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8" y="134414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D73A2-20FD-9B90-E573-CFC6341DCDFF}"/>
              </a:ext>
            </a:extLst>
          </p:cNvPr>
          <p:cNvSpPr/>
          <p:nvPr/>
        </p:nvSpPr>
        <p:spPr>
          <a:xfrm>
            <a:off x="5084747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9DD5F-32DA-26B8-35CD-80F4C8BADB19}"/>
              </a:ext>
            </a:extLst>
          </p:cNvPr>
          <p:cNvSpPr/>
          <p:nvPr/>
        </p:nvSpPr>
        <p:spPr>
          <a:xfrm>
            <a:off x="6691357" y="2854295"/>
            <a:ext cx="1298962" cy="2987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05F5A8-C235-49FC-03E6-718386DD861F}"/>
              </a:ext>
            </a:extLst>
          </p:cNvPr>
          <p:cNvSpPr/>
          <p:nvPr/>
        </p:nvSpPr>
        <p:spPr>
          <a:xfrm>
            <a:off x="2876371" y="2805642"/>
            <a:ext cx="1939896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to send password reset link and username information to your email and there is no limit of this request.</a:t>
            </a:r>
          </a:p>
          <a:p>
            <a:endParaRPr lang="en-US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D56442-88F5-D447-4A6F-8935CDF87DEF}"/>
              </a:ext>
            </a:extLst>
          </p:cNvPr>
          <p:cNvSpPr/>
          <p:nvPr/>
        </p:nvSpPr>
        <p:spPr>
          <a:xfrm>
            <a:off x="6503349" y="3230013"/>
            <a:ext cx="1880075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It should be matched with email that you fill when sign up.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After this, click reset my password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88315-5C84-3584-4FB4-505CF715E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82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8B9F20-D066-60D3-9692-C22A738A0A86}"/>
              </a:ext>
            </a:extLst>
          </p:cNvPr>
          <p:cNvSpPr/>
          <p:nvPr/>
        </p:nvSpPr>
        <p:spPr>
          <a:xfrm>
            <a:off x="380999" y="3898598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D3C412-4ADF-45FD-95DA-8DAB80DBC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8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105CEB-8947-1745-52D1-016A5C3F52A1}"/>
              </a:ext>
            </a:extLst>
          </p:cNvPr>
          <p:cNvSpPr/>
          <p:nvPr/>
        </p:nvSpPr>
        <p:spPr>
          <a:xfrm>
            <a:off x="5084747" y="3898597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38AEA2-D1DD-D76D-ECAF-90B2F60061DA}"/>
              </a:ext>
            </a:extLst>
          </p:cNvPr>
          <p:cNvSpPr/>
          <p:nvPr/>
        </p:nvSpPr>
        <p:spPr>
          <a:xfrm>
            <a:off x="1811708" y="5674309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Check email sending confirmation message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B1B73D-D08A-7CB3-BFE4-9F18057C5271}"/>
              </a:ext>
            </a:extLst>
          </p:cNvPr>
          <p:cNvSpPr/>
          <p:nvPr/>
        </p:nvSpPr>
        <p:spPr>
          <a:xfrm>
            <a:off x="7295669" y="4687219"/>
            <a:ext cx="2175509" cy="175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Password can be reset if you click this link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986E8-7CCE-184A-EED7-202CC0F0FBB0}"/>
              </a:ext>
            </a:extLst>
          </p:cNvPr>
          <p:cNvCxnSpPr>
            <a:cxnSpLocks/>
          </p:cNvCxnSpPr>
          <p:nvPr/>
        </p:nvCxnSpPr>
        <p:spPr>
          <a:xfrm flipH="1" flipV="1">
            <a:off x="6553200" y="4905375"/>
            <a:ext cx="693634" cy="133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592B3C-714E-E978-11B7-6D75019CD40D}"/>
              </a:ext>
            </a:extLst>
          </p:cNvPr>
          <p:cNvCxnSpPr>
            <a:cxnSpLocks/>
          </p:cNvCxnSpPr>
          <p:nvPr/>
        </p:nvCxnSpPr>
        <p:spPr>
          <a:xfrm flipH="1">
            <a:off x="7122315" y="4785792"/>
            <a:ext cx="248433" cy="34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BCC3CE4-F256-1AC2-BB26-037AF977AB92}"/>
              </a:ext>
            </a:extLst>
          </p:cNvPr>
          <p:cNvSpPr/>
          <p:nvPr/>
        </p:nvSpPr>
        <p:spPr>
          <a:xfrm>
            <a:off x="6186444" y="4063305"/>
            <a:ext cx="290557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Subject Line: 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Password reset on 10.225.2.86</a:t>
            </a:r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2B0C4C-5C8E-19B9-1C50-47CC8C993DD1}"/>
              </a:ext>
            </a:extLst>
          </p:cNvPr>
          <p:cNvSpPr/>
          <p:nvPr/>
        </p:nvSpPr>
        <p:spPr>
          <a:xfrm>
            <a:off x="6902564" y="4931553"/>
            <a:ext cx="2175509" cy="175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You can check your username</a:t>
            </a:r>
          </a:p>
        </p:txBody>
      </p:sp>
    </p:spTree>
    <p:extLst>
      <p:ext uri="{BB962C8B-B14F-4D97-AF65-F5344CB8AC3E}">
        <p14:creationId xmlns:p14="http://schemas.microsoft.com/office/powerpoint/2010/main" val="233124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055AD7-91AE-E336-E72B-C74F10B9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48" y="3915863"/>
            <a:ext cx="4572000" cy="247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A83828-0D1E-C0C3-15E6-4EA71826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15" y="3906211"/>
            <a:ext cx="4572000" cy="247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71B56-8A9F-C092-DF0D-1084257ED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48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88292-9746-0F60-90CB-51C0CF9FF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Up, Log In Page - Forget Username/Password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351799" y="750615"/>
            <a:ext cx="9304949" cy="452926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forget password or username, please click “Forget Username/Password”. You will receive email showing username and password reset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enter email address to reset your password, it should be LG Email(@lge.com) and match with email address that you sign up.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43D04-CFEC-7CE9-94AF-1DB467A0B561}"/>
              </a:ext>
            </a:extLst>
          </p:cNvPr>
          <p:cNvSpPr/>
          <p:nvPr/>
        </p:nvSpPr>
        <p:spPr>
          <a:xfrm>
            <a:off x="381000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379E38-25B5-F7A3-A694-44322174B26F}"/>
              </a:ext>
            </a:extLst>
          </p:cNvPr>
          <p:cNvSpPr/>
          <p:nvPr/>
        </p:nvSpPr>
        <p:spPr>
          <a:xfrm>
            <a:off x="5084748" y="1344141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5E0371-29A0-C028-76DC-28C0F2431CB3}"/>
              </a:ext>
            </a:extLst>
          </p:cNvPr>
          <p:cNvSpPr/>
          <p:nvPr/>
        </p:nvSpPr>
        <p:spPr>
          <a:xfrm>
            <a:off x="1855149" y="3170391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Enter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38A68-10F1-0EC5-2B26-1A0AA20BCCC1}"/>
              </a:ext>
            </a:extLst>
          </p:cNvPr>
          <p:cNvSpPr/>
          <p:nvPr/>
        </p:nvSpPr>
        <p:spPr>
          <a:xfrm>
            <a:off x="381000" y="3898597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1B15E-4E37-B5AE-6B66-BA059355007A}"/>
              </a:ext>
            </a:extLst>
          </p:cNvPr>
          <p:cNvSpPr/>
          <p:nvPr/>
        </p:nvSpPr>
        <p:spPr>
          <a:xfrm>
            <a:off x="6427149" y="3052985"/>
            <a:ext cx="1952714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the link to go to login page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BFFA38-616A-DA5A-0E43-2B2272B6EB8F}"/>
              </a:ext>
            </a:extLst>
          </p:cNvPr>
          <p:cNvSpPr/>
          <p:nvPr/>
        </p:nvSpPr>
        <p:spPr>
          <a:xfrm>
            <a:off x="5084748" y="3898596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2A10-4216-DCB9-0467-DE1147B9A34A}"/>
              </a:ext>
            </a:extLst>
          </p:cNvPr>
          <p:cNvSpPr/>
          <p:nvPr/>
        </p:nvSpPr>
        <p:spPr>
          <a:xfrm>
            <a:off x="2511751" y="4996641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Login with new password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92EDD0-59E9-8B78-38CF-FCE3C4CF6915}"/>
              </a:ext>
            </a:extLst>
          </p:cNvPr>
          <p:cNvSpPr/>
          <p:nvPr/>
        </p:nvSpPr>
        <p:spPr>
          <a:xfrm>
            <a:off x="7819403" y="4063305"/>
            <a:ext cx="1950578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Successfully login to your account</a:t>
            </a:r>
          </a:p>
        </p:txBody>
      </p:sp>
    </p:spTree>
    <p:extLst>
      <p:ext uri="{BB962C8B-B14F-4D97-AF65-F5344CB8AC3E}">
        <p14:creationId xmlns:p14="http://schemas.microsoft.com/office/powerpoint/2010/main" val="166016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30C95DE-6408-122F-3875-162D7BD36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56" y="1743962"/>
            <a:ext cx="8626994" cy="4672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Visitor Portal - Main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A2A981-BCD7-4D37-ED2F-2FC5439DC1BC}"/>
              </a:ext>
            </a:extLst>
          </p:cNvPr>
          <p:cNvSpPr/>
          <p:nvPr/>
        </p:nvSpPr>
        <p:spPr>
          <a:xfrm>
            <a:off x="307456" y="788845"/>
            <a:ext cx="8626994" cy="716914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have visitor, you can use this portal to request visitor and get approval from security admin.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Regarding to company rules, even you get approval in here, when visitors move their locations visitor PIC should be with visitors all the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The main page is operating like chatbot so if you want to move to your request fast please use quick menu located on the top of all web pages.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want to go back to main page click the security center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180778-FDF2-620E-2F93-57E44D822DDE}"/>
              </a:ext>
            </a:extLst>
          </p:cNvPr>
          <p:cNvCxnSpPr/>
          <p:nvPr/>
        </p:nvCxnSpPr>
        <p:spPr>
          <a:xfrm>
            <a:off x="3648201" y="3680750"/>
            <a:ext cx="4608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B614DDD-FB84-0782-B9B2-F756DB601DEC}"/>
              </a:ext>
            </a:extLst>
          </p:cNvPr>
          <p:cNvSpPr/>
          <p:nvPr/>
        </p:nvSpPr>
        <p:spPr>
          <a:xfrm>
            <a:off x="4066553" y="3567442"/>
            <a:ext cx="2625127" cy="226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Users Request Visiting Non-LGETN Member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A7E341-EF50-EC51-F2DC-10B35A5AF06A}"/>
              </a:ext>
            </a:extLst>
          </p:cNvPr>
          <p:cNvCxnSpPr/>
          <p:nvPr/>
        </p:nvCxnSpPr>
        <p:spPr>
          <a:xfrm>
            <a:off x="3420665" y="4020672"/>
            <a:ext cx="4608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246D679-A450-756F-4558-A9F80EE04254}"/>
              </a:ext>
            </a:extLst>
          </p:cNvPr>
          <p:cNvSpPr/>
          <p:nvPr/>
        </p:nvSpPr>
        <p:spPr>
          <a:xfrm>
            <a:off x="3839017" y="3907365"/>
            <a:ext cx="3320246" cy="226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Users Check their Visitor Request Approval. All Users need Security Admin Approval about their requests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F91FF6-0DC1-DD68-C4B5-C70A49E17CF8}"/>
              </a:ext>
            </a:extLst>
          </p:cNvPr>
          <p:cNvCxnSpPr/>
          <p:nvPr/>
        </p:nvCxnSpPr>
        <p:spPr>
          <a:xfrm>
            <a:off x="3226225" y="4426837"/>
            <a:ext cx="4608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E1A5507-F0E3-87FD-B6D7-241A36394F20}"/>
              </a:ext>
            </a:extLst>
          </p:cNvPr>
          <p:cNvSpPr/>
          <p:nvPr/>
        </p:nvSpPr>
        <p:spPr>
          <a:xfrm>
            <a:off x="3644576" y="4313530"/>
            <a:ext cx="3320246" cy="226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When Visitor come in and out Security Gate,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Security Admin will check-in and check-out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E5FF3-8BA7-72AA-39B8-73F86CA82185}"/>
              </a:ext>
            </a:extLst>
          </p:cNvPr>
          <p:cNvSpPr/>
          <p:nvPr/>
        </p:nvSpPr>
        <p:spPr>
          <a:xfrm>
            <a:off x="312885" y="2076330"/>
            <a:ext cx="3143775" cy="296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CF91A-DA80-5753-AA98-D9848CCC901C}"/>
              </a:ext>
            </a:extLst>
          </p:cNvPr>
          <p:cNvSpPr/>
          <p:nvPr/>
        </p:nvSpPr>
        <p:spPr>
          <a:xfrm>
            <a:off x="2359220" y="1670163"/>
            <a:ext cx="1479797" cy="296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rial Narrow" panose="020B0606020202030204" pitchFamily="34" charset="0"/>
              </a:rPr>
              <a:t>Quick Menu</a:t>
            </a:r>
          </a:p>
        </p:txBody>
      </p:sp>
    </p:spTree>
    <p:extLst>
      <p:ext uri="{BB962C8B-B14F-4D97-AF65-F5344CB8AC3E}">
        <p14:creationId xmlns:p14="http://schemas.microsoft.com/office/powerpoint/2010/main" val="269869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F3743FB-E88E-E413-8345-A9543D9C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45" y="3769536"/>
            <a:ext cx="5486400" cy="2971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Visitor Portal - Visitor Request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5054-3449-57C2-53B3-AB0C1D0372A3}"/>
              </a:ext>
            </a:extLst>
          </p:cNvPr>
          <p:cNvSpPr/>
          <p:nvPr/>
        </p:nvSpPr>
        <p:spPr>
          <a:xfrm>
            <a:off x="362738" y="744952"/>
            <a:ext cx="8821507" cy="870203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All blank is required to fill, except remark section. Each blank example shows as placeholder so please refer to those.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can register several visitor in one request and please describe each blanks as much as detailed.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visitors bring laptop, they should download LGETN security program in the security building before access to the building.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remained your contact number, then security will try to call you when the visitor arrived in security building.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F52999-F849-DB24-6A8D-23BDBA93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38" y="1655197"/>
            <a:ext cx="5486400" cy="29718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F752E273-3E12-A116-177E-278F7ECE27FE}"/>
              </a:ext>
            </a:extLst>
          </p:cNvPr>
          <p:cNvSpPr/>
          <p:nvPr/>
        </p:nvSpPr>
        <p:spPr>
          <a:xfrm>
            <a:off x="7478444" y="4631151"/>
            <a:ext cx="322264" cy="1248569"/>
          </a:xfrm>
          <a:prstGeom prst="arc">
            <a:avLst>
              <a:gd name="adj1" fmla="val 17052597"/>
              <a:gd name="adj2" fmla="val 455530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AF9AC14-834B-CF7F-133D-13CE402EAECA}"/>
              </a:ext>
            </a:extLst>
          </p:cNvPr>
          <p:cNvSpPr/>
          <p:nvPr/>
        </p:nvSpPr>
        <p:spPr>
          <a:xfrm>
            <a:off x="4313917" y="2685485"/>
            <a:ext cx="349250" cy="911224"/>
          </a:xfrm>
          <a:prstGeom prst="arc">
            <a:avLst>
              <a:gd name="adj1" fmla="val 16200000"/>
              <a:gd name="adj2" fmla="val 505769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E68EB70-3212-86AD-488E-DB4CE4D5FBE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473039" y="3135515"/>
            <a:ext cx="1346986" cy="167702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A0C6D66-6C8B-0DB5-85F5-FD4D5BA886FC}"/>
              </a:ext>
            </a:extLst>
          </p:cNvPr>
          <p:cNvSpPr/>
          <p:nvPr/>
        </p:nvSpPr>
        <p:spPr>
          <a:xfrm>
            <a:off x="4750201" y="2984639"/>
            <a:ext cx="1722838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Example : Placeholder</a:t>
            </a:r>
          </a:p>
        </p:txBody>
      </p:sp>
    </p:spTree>
    <p:extLst>
      <p:ext uri="{BB962C8B-B14F-4D97-AF65-F5344CB8AC3E}">
        <p14:creationId xmlns:p14="http://schemas.microsoft.com/office/powerpoint/2010/main" val="146541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480D74-2D9D-202B-9FA3-6D786F08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124" y="4049878"/>
            <a:ext cx="4572000" cy="24455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F325C6-448B-B954-05B0-2C649A88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2" y="4052259"/>
            <a:ext cx="4572000" cy="24431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6F914-20F6-DBD5-869D-8C6B09968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124" y="1445230"/>
            <a:ext cx="4572000" cy="24611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EBF053-B9D9-F388-2D8A-56435CC3C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52" y="1445230"/>
            <a:ext cx="4572000" cy="2455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6877106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Visitor Portal – My Approval, Detail 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5054-3449-57C2-53B3-AB0C1D0372A3}"/>
              </a:ext>
            </a:extLst>
          </p:cNvPr>
          <p:cNvSpPr/>
          <p:nvPr/>
        </p:nvSpPr>
        <p:spPr>
          <a:xfrm>
            <a:off x="351799" y="750615"/>
            <a:ext cx="9315325" cy="659085"/>
          </a:xfrm>
          <a:prstGeom prst="rect">
            <a:avLst/>
          </a:prstGeom>
          <a:solidFill>
            <a:srgbClr val="CFF0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hover, it display column with pink color then you can go to detail view.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In the detail view, you can go back or delete your request and see all detailed about your request.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the security admin did not approve, then your request status will be “Requested” and you cannot print out parking pass.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69C18A-B7FA-37F3-F635-5F6C5B4E9E8E}"/>
              </a:ext>
            </a:extLst>
          </p:cNvPr>
          <p:cNvSpPr/>
          <p:nvPr/>
        </p:nvSpPr>
        <p:spPr>
          <a:xfrm>
            <a:off x="337252" y="1445230"/>
            <a:ext cx="999842" cy="211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My Approval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D123D0-9B21-A7F5-CA4D-78D1F6B42A22}"/>
              </a:ext>
            </a:extLst>
          </p:cNvPr>
          <p:cNvSpPr/>
          <p:nvPr/>
        </p:nvSpPr>
        <p:spPr>
          <a:xfrm>
            <a:off x="5087535" y="1449957"/>
            <a:ext cx="1804971" cy="211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Detail View – Requested Status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7635C5-239B-EC18-04C1-1A6FC69AA095}"/>
              </a:ext>
            </a:extLst>
          </p:cNvPr>
          <p:cNvSpPr/>
          <p:nvPr/>
        </p:nvSpPr>
        <p:spPr>
          <a:xfrm>
            <a:off x="337252" y="4052259"/>
            <a:ext cx="1804971" cy="211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Detail View – Rejected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937286-DFF5-5247-F9C2-3AC537E67F40}"/>
              </a:ext>
            </a:extLst>
          </p:cNvPr>
          <p:cNvSpPr/>
          <p:nvPr/>
        </p:nvSpPr>
        <p:spPr>
          <a:xfrm>
            <a:off x="5087534" y="4052259"/>
            <a:ext cx="1804971" cy="211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Detail View – Approved Status</a:t>
            </a:r>
          </a:p>
        </p:txBody>
      </p:sp>
    </p:spTree>
    <p:extLst>
      <p:ext uri="{BB962C8B-B14F-4D97-AF65-F5344CB8AC3E}">
        <p14:creationId xmlns:p14="http://schemas.microsoft.com/office/powerpoint/2010/main" val="103733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4125</TotalTime>
  <Words>3782</Words>
  <Application>Microsoft Office PowerPoint</Application>
  <PresentationFormat>A4 Paper (210x297 mm)</PresentationFormat>
  <Paragraphs>415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Narrow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Yoon Eunbi</dc:creator>
  <cp:lastModifiedBy>Eunbi Yoon</cp:lastModifiedBy>
  <cp:revision>254</cp:revision>
  <dcterms:created xsi:type="dcterms:W3CDTF">2023-07-27T14:31:48Z</dcterms:created>
  <dcterms:modified xsi:type="dcterms:W3CDTF">2023-10-03T06:59:38Z</dcterms:modified>
</cp:coreProperties>
</file>